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6" r:id="rId4"/>
    <p:sldMasterId id="214748371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oboto Thin"/>
      <p:regular r:id="rId60"/>
      <p:bold r:id="rId61"/>
      <p:italic r:id="rId62"/>
      <p:boldItalic r:id="rId63"/>
    </p:embeddedFont>
    <p:embeddedFont>
      <p:font typeface="Roboto"/>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Inconsolata"/>
      <p:regular r:id="rId74"/>
      <p:bold r:id="rId75"/>
    </p:embeddedFont>
    <p:embeddedFont>
      <p:font typeface="Roboto 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7139E90-B4F3-4C00-83BD-CF10DC1219D9}">
  <a:tblStyle styleId="{A7139E90-B4F3-4C00-83BD-CF10DC1219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Inconsolata-bold.fntdata"/><Relationship Id="rId30" Type="http://schemas.openxmlformats.org/officeDocument/2006/relationships/slide" Target="slides/slide24.xml"/><Relationship Id="rId74" Type="http://schemas.openxmlformats.org/officeDocument/2006/relationships/font" Target="fonts/Inconsolata-regular.fntdata"/><Relationship Id="rId33" Type="http://schemas.openxmlformats.org/officeDocument/2006/relationships/slide" Target="slides/slide27.xml"/><Relationship Id="rId77" Type="http://schemas.openxmlformats.org/officeDocument/2006/relationships/font" Target="fonts/RobotoLight-bold.fntdata"/><Relationship Id="rId32" Type="http://schemas.openxmlformats.org/officeDocument/2006/relationships/slide" Target="slides/slide26.xml"/><Relationship Id="rId76" Type="http://schemas.openxmlformats.org/officeDocument/2006/relationships/font" Target="fonts/RobotoLight-regular.fntdata"/><Relationship Id="rId35" Type="http://schemas.openxmlformats.org/officeDocument/2006/relationships/slide" Target="slides/slide29.xml"/><Relationship Id="rId79" Type="http://schemas.openxmlformats.org/officeDocument/2006/relationships/font" Target="fonts/RobotoLight-boldItalic.fntdata"/><Relationship Id="rId34" Type="http://schemas.openxmlformats.org/officeDocument/2006/relationships/slide" Target="slides/slide28.xml"/><Relationship Id="rId78" Type="http://schemas.openxmlformats.org/officeDocument/2006/relationships/font" Target="fonts/RobotoLight-italic.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Thin-italic.fntdata"/><Relationship Id="rId61" Type="http://schemas.openxmlformats.org/officeDocument/2006/relationships/font" Target="fonts/RobotoThin-bold.fntdata"/><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font" Target="fonts/RobotoThin-boldItalic.fntdata"/><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font" Target="fonts/RobotoThin-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b7d7734d4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4b7d7734d4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4067680081_2_1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9" name="Google Shape;1149;g4067680081_2_1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Having a humble attitude is the first requirement of being successful in this program.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endParaRPr>
              <a:solidFill>
                <a:schemeClr val="dk1"/>
              </a:solidFill>
              <a:latin typeface="Calibri"/>
              <a:ea typeface="Calibri"/>
              <a:cs typeface="Calibri"/>
              <a:sym typeface="Calibri"/>
            </a:endParaRPr>
          </a:p>
        </p:txBody>
      </p:sp>
      <p:sp>
        <p:nvSpPr>
          <p:cNvPr id="1150" name="Google Shape;1150;g4067680081_2_1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4067680081_2_10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g4067680081_2_10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7" name="Google Shape;1157;g4067680081_2_10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4067680081_2_1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2" name="Google Shape;1162;g4067680081_2_11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Don’t be frustrated! Keep an open mind – you’re here to learn.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endParaRPr b="0" i="0" sz="1100" u="none" cap="none" strike="noStrike">
              <a:solidFill>
                <a:schemeClr val="dk1"/>
              </a:solidFill>
              <a:latin typeface="Calibri"/>
              <a:ea typeface="Calibri"/>
              <a:cs typeface="Calibri"/>
              <a:sym typeface="Calibri"/>
            </a:endParaRPr>
          </a:p>
        </p:txBody>
      </p:sp>
      <p:sp>
        <p:nvSpPr>
          <p:cNvPr id="1163" name="Google Shape;1163;g4067680081_2_11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4067680081_2_11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8" name="Google Shape;1168;g4067680081_2_1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are a blank slate.</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have permission to struggle. To fail. To not “get” everything immediately. </a:t>
            </a:r>
            <a:endParaRPr b="0" i="0" sz="1100" u="none" cap="none" strike="noStrike">
              <a:solidFill>
                <a:schemeClr val="dk1"/>
              </a:solidFill>
              <a:latin typeface="Calibri"/>
              <a:ea typeface="Calibri"/>
              <a:cs typeface="Calibri"/>
              <a:sym typeface="Calibri"/>
            </a:endParaRPr>
          </a:p>
        </p:txBody>
      </p:sp>
      <p:sp>
        <p:nvSpPr>
          <p:cNvPr id="1169" name="Google Shape;1169;g4067680081_2_1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4dfd64eae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4dfd64eae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067680081_2_1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4067680081_2_1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 there are a few obstacles in the way.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Things that will frustrate you…</a:t>
            </a:r>
            <a:endParaRPr b="0" i="0" sz="1100" u="none" cap="none" strike="noStrike">
              <a:solidFill>
                <a:schemeClr val="dk1"/>
              </a:solidFill>
              <a:latin typeface="Calibri"/>
              <a:ea typeface="Calibri"/>
              <a:cs typeface="Calibri"/>
              <a:sym typeface="Calibri"/>
            </a:endParaRPr>
          </a:p>
        </p:txBody>
      </p:sp>
      <p:sp>
        <p:nvSpPr>
          <p:cNvPr id="1181" name="Google Shape;1181;g4067680081_2_1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4067680081_2_1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6" name="Google Shape;1186;g4067680081_2_1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1</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confusing, difficult, and there’s a ton to learn. But it’s super rewarding when you _do_ learn why your code broke or is working.</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4067680081_2_1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g4067680081_2_14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will be many moments where you will doubt yourself.</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was where you are at some point in their career. Every single developer. Me too.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takes time but you have what it takes; you were selected for this program because we know you have what it takes.</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first few weeks will be difficult, but everyone will be on a pretty level playing field a few weeks in.</a:t>
            </a:r>
            <a:endParaRPr b="0" i="0" sz="1100" u="none" cap="none" strike="noStrike">
              <a:solidFill>
                <a:schemeClr val="dk1"/>
              </a:solidFill>
              <a:latin typeface="Calibri"/>
              <a:ea typeface="Calibri"/>
              <a:cs typeface="Calibri"/>
              <a:sym typeface="Calibri"/>
            </a:endParaRPr>
          </a:p>
        </p:txBody>
      </p:sp>
      <p:sp>
        <p:nvSpPr>
          <p:cNvPr id="1197" name="Google Shape;1197;g4067680081_2_14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067680081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4067680081_2_14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 – you have a ton of ground to cover! </a:t>
            </a:r>
            <a:endParaRPr sz="1300"/>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There’s a lot to learn, and it can be intimidating. But honestly, 6 months will be over before you know it.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05" name="Google Shape;1205;g4067680081_2_14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4067680081_2_1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g4067680081_2_1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And will take a while to master. Persisting in general is the #1 hardest thing in this course.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Perhaps tied with having self-confidence (talk about imposter syndrome).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3" name="Google Shape;1213;g4067680081_2_1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4b7d7734d4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4b7d7734d4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Google Shape;1221;g4067680081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2" name="Google Shape;1222;g4067680081_2_16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Frustration = learning, seriously. Here’s the author of a pretty famous book on the mean stack: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how do we get through this frustration and actually learn?</a:t>
            </a:r>
            <a:endParaRPr b="0" i="0" sz="1100" u="none" cap="none" strike="noStrike">
              <a:solidFill>
                <a:schemeClr val="dk1"/>
              </a:solidFill>
              <a:latin typeface="Calibri"/>
              <a:ea typeface="Calibri"/>
              <a:cs typeface="Calibri"/>
              <a:sym typeface="Calibri"/>
            </a:endParaRPr>
          </a:p>
        </p:txBody>
      </p:sp>
      <p:sp>
        <p:nvSpPr>
          <p:cNvPr id="1223" name="Google Shape;1223;g4067680081_2_16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4067680081_2_1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g4067680081_2_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2" name="Google Shape;1232;g4067680081_2_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4067680081_2_1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9" name="Google Shape;1259;g4067680081_2_17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60" name="Google Shape;1260;g4067680081_2_17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4067680081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g4067680081_2_1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288" name="Google Shape;1288;g4067680081_2_1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4067680081_2_1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g4067680081_2_1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This is a Trilogy image of students and does not violate copyright laws. </a:t>
            </a:r>
            <a:endParaRPr b="0" i="0" sz="1100" u="none" cap="none" strike="noStrike">
              <a:solidFill>
                <a:schemeClr val="dk1"/>
              </a:solidFill>
              <a:latin typeface="Calibri"/>
              <a:ea typeface="Calibri"/>
              <a:cs typeface="Calibri"/>
              <a:sym typeface="Calibri"/>
            </a:endParaRPr>
          </a:p>
        </p:txBody>
      </p:sp>
      <p:sp>
        <p:nvSpPr>
          <p:cNvPr id="1316" name="Google Shape;1316;g4067680081_2_1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4067680081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3" name="Google Shape;1323;g4067680081_2_19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Of course, to do this, you’ll need to be great at googling!</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This is arguably the best/most important skill you can use.</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4067680081_2_20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g4067680081_2_20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we’ve talked about the journey and how to be successful, let’s talk about the stops along the way.</a:t>
            </a:r>
            <a:endParaRPr b="0" i="0" sz="1100" u="none" cap="none" strike="noStrike">
              <a:solidFill>
                <a:schemeClr val="dk1"/>
              </a:solidFill>
              <a:latin typeface="Calibri"/>
              <a:ea typeface="Calibri"/>
              <a:cs typeface="Calibri"/>
              <a:sym typeface="Calibri"/>
            </a:endParaRPr>
          </a:p>
        </p:txBody>
      </p:sp>
      <p:sp>
        <p:nvSpPr>
          <p:cNvPr id="1332" name="Google Shape;1332;g4067680081_2_20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4067680081_2_2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4067680081_2_2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Here’s what our days will look like.</a:t>
            </a:r>
            <a:endParaRPr sz="1300"/>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Question: How do you learn to code? (NEXT)</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38" name="Google Shape;1338;g4067680081_2_2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067680081_2_2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4067680081_2_2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By coding! Unfortunate, right?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We’ll get a ton of in-class practice reading and writing code, so the course quickly becomes “code-centric”.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Most days will be much less presentation-heavy than today.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351" name="Google Shape;1351;g4067680081_2_2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4067680081_2_2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g4067680081_2_2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That said, let’s check some things off of a list.</a:t>
            </a:r>
            <a:endParaRPr b="0" i="0" sz="1100" u="none" cap="none" strike="noStrike">
              <a:solidFill>
                <a:schemeClr val="dk1"/>
              </a:solidFill>
              <a:latin typeface="Calibri"/>
              <a:ea typeface="Calibri"/>
              <a:cs typeface="Calibri"/>
              <a:sym typeface="Calibri"/>
            </a:endParaRPr>
          </a:p>
        </p:txBody>
      </p:sp>
      <p:sp>
        <p:nvSpPr>
          <p:cNvPr id="1366" name="Google Shape;1366;g4067680081_2_2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4067680081_2_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g4067680081_2_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shutterstock_520041586</a:t>
            </a:r>
            <a:endParaRPr b="0" i="0" sz="1100" u="none" cap="none" strike="noStrike">
              <a:solidFill>
                <a:schemeClr val="dk1"/>
              </a:solidFill>
              <a:latin typeface="Calibri"/>
              <a:ea typeface="Calibri"/>
              <a:cs typeface="Calibri"/>
              <a:sym typeface="Calibri"/>
            </a:endParaRPr>
          </a:p>
        </p:txBody>
      </p:sp>
      <p:sp>
        <p:nvSpPr>
          <p:cNvPr id="1092" name="Google Shape;1092;g4067680081_2_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4067680081_2_2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4067680081_2_2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72" name="Google Shape;1372;g4067680081_2_2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4067680081_2_2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Google Shape;1386;g4067680081_2_2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7" name="Google Shape;1387;g4067680081_2_2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4067680081_2_2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g4067680081_2_2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9" name="Google Shape;1399;g4067680081_2_2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4067680081_2_2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11" name="Google Shape;1411;g4067680081_2_2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4067680081_2_2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g4067680081_2_25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what exactly does it mean to be a “full stack developer?”</a:t>
            </a:r>
            <a:endParaRPr b="0" i="0" sz="1100" u="none" cap="none" strike="noStrike">
              <a:solidFill>
                <a:schemeClr val="dk1"/>
              </a:solidFill>
              <a:latin typeface="Calibri"/>
              <a:ea typeface="Calibri"/>
              <a:cs typeface="Calibri"/>
              <a:sym typeface="Calibri"/>
            </a:endParaRPr>
          </a:p>
        </p:txBody>
      </p:sp>
      <p:sp>
        <p:nvSpPr>
          <p:cNvPr id="1417" name="Google Shape;1417;g4067680081_2_25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4067680081_2_2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g4067680081_2_25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Let’s use YouTube as an example. (Go to YouTube and do basic search)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learn all of this in time, but a basic YouTube search requires two things:</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”frontend” – the graphical user interface which responds to what I type</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indent="-139700" lvl="0" marL="21590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(Go to next slide)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p:txBody>
      </p:sp>
      <p:sp>
        <p:nvSpPr>
          <p:cNvPr id="1424" name="Google Shape;1424;g4067680081_2_25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9" name="Shape 1429"/>
        <p:cNvGrpSpPr/>
        <p:nvPr/>
      </p:nvGrpSpPr>
      <p:grpSpPr>
        <a:xfrm>
          <a:off x="0" y="0"/>
          <a:ext cx="0" cy="0"/>
          <a:chOff x="0" y="0"/>
          <a:chExt cx="0" cy="0"/>
        </a:xfrm>
      </p:grpSpPr>
      <p:sp>
        <p:nvSpPr>
          <p:cNvPr id="1430" name="Google Shape;1430;g4b83b3126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4b83b3126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4b7d7734d4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4b7d7734d4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That is “Full-Stack Development” – you can and will build the whole thing.</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4b7d7734d4_0_116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4b7d7734d4_0_11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In this course, you’ll learn everything you need to be able to do this – </a:t>
            </a:r>
            <a:br>
              <a:rPr b="0" i="0" lang="en" sz="1100" u="none" cap="none" strike="noStrike">
                <a:solidFill>
                  <a:schemeClr val="dk1"/>
                </a:solidFill>
                <a:latin typeface="Calibri"/>
                <a:ea typeface="Calibri"/>
                <a:cs typeface="Calibri"/>
                <a:sym typeface="Calibri"/>
              </a:rPr>
            </a:b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be able to build complex web applications even as a single developer.</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94" name="Google Shape;1594;g4b7d7734d4_0_11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4067680081_2_3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0" name="Google Shape;1600;g4067680081_2_3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4067680081_2_5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0" name="Google Shape;1100;g4067680081_2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01" name="Google Shape;1101;g4067680081_2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4067680081_2_3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5" name="Google Shape;1605;g4067680081_2_30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NEXT</a:t>
            </a:r>
            <a:endParaRPr sz="1300"/>
          </a:p>
        </p:txBody>
      </p:sp>
      <p:sp>
        <p:nvSpPr>
          <p:cNvPr id="1606" name="Google Shape;1606;g4067680081_2_30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g4067680081_2_3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2" name="Google Shape;1612;g4067680081_2_3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g4ed86f4eb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4ed86f4eb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3" name="Shape 1623"/>
        <p:cNvGrpSpPr/>
        <p:nvPr/>
      </p:nvGrpSpPr>
      <p:grpSpPr>
        <a:xfrm>
          <a:off x="0" y="0"/>
          <a:ext cx="0" cy="0"/>
          <a:chOff x="0" y="0"/>
          <a:chExt cx="0" cy="0"/>
        </a:xfrm>
      </p:grpSpPr>
      <p:sp>
        <p:nvSpPr>
          <p:cNvPr id="1624" name="Google Shape;1624;g4067680081_2_3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5" name="Google Shape;1625;g4067680081_2_3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Your turn!</a:t>
            </a:r>
            <a:endParaRPr sz="1300"/>
          </a:p>
        </p:txBody>
      </p:sp>
      <p:sp>
        <p:nvSpPr>
          <p:cNvPr id="1626" name="Google Shape;1626;g4067680081_2_3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4067680081_2_32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2" name="Google Shape;1642;g4067680081_2_32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43" name="Google Shape;1643;g4067680081_2_32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4067680081_2_3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5" name="Google Shape;1665;g4067680081_2_3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Re-ask the questions after a couple of minutes walking neighbor-discussion:</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folder?</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file?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4067680081_2_34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3" name="Google Shape;1673;g4067680081_2_3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4" name="Google Shape;1674;g4067680081_2_3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067680081_2_3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0" name="Google Shape;1680;g4067680081_2_3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81" name="Google Shape;1681;g4067680081_2_3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7" name="Shape 1687"/>
        <p:cNvGrpSpPr/>
        <p:nvPr/>
      </p:nvGrpSpPr>
      <p:grpSpPr>
        <a:xfrm>
          <a:off x="0" y="0"/>
          <a:ext cx="0" cy="0"/>
          <a:chOff x="0" y="0"/>
          <a:chExt cx="0" cy="0"/>
        </a:xfrm>
      </p:grpSpPr>
      <p:sp>
        <p:nvSpPr>
          <p:cNvPr id="1688" name="Google Shape;1688;g4ed86f4eb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4ed86f4eb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4" name="Shape 1694"/>
        <p:cNvGrpSpPr/>
        <p:nvPr/>
      </p:nvGrpSpPr>
      <p:grpSpPr>
        <a:xfrm>
          <a:off x="0" y="0"/>
          <a:ext cx="0" cy="0"/>
          <a:chOff x="0" y="0"/>
          <a:chExt cx="0" cy="0"/>
        </a:xfrm>
      </p:grpSpPr>
      <p:sp>
        <p:nvSpPr>
          <p:cNvPr id="1695" name="Google Shape;1695;g4067680081_2_3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6" name="Google Shape;1696;g4067680081_2_3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97" name="Google Shape;1697;g4067680081_2_3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4067680081_2_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g4067680081_2_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16" name="Google Shape;1116;g4067680081_2_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g4067680081_2_3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4" name="Google Shape;1704;g4067680081_2_36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05" name="Google Shape;1705;g4067680081_2_36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0" name="Shape 1710"/>
        <p:cNvGrpSpPr/>
        <p:nvPr/>
      </p:nvGrpSpPr>
      <p:grpSpPr>
        <a:xfrm>
          <a:off x="0" y="0"/>
          <a:ext cx="0" cy="0"/>
          <a:chOff x="0" y="0"/>
          <a:chExt cx="0" cy="0"/>
        </a:xfrm>
      </p:grpSpPr>
      <p:sp>
        <p:nvSpPr>
          <p:cNvPr id="1711" name="Google Shape;1711;g4067680081_2_3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2" name="Google Shape;1712;g4067680081_2_3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13" name="Google Shape;1713;g4067680081_2_3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8" name="Shape 1718"/>
        <p:cNvGrpSpPr/>
        <p:nvPr/>
      </p:nvGrpSpPr>
      <p:grpSpPr>
        <a:xfrm>
          <a:off x="0" y="0"/>
          <a:ext cx="0" cy="0"/>
          <a:chOff x="0" y="0"/>
          <a:chExt cx="0" cy="0"/>
        </a:xfrm>
      </p:grpSpPr>
      <p:sp>
        <p:nvSpPr>
          <p:cNvPr id="1719" name="Google Shape;1719;g4067680081_2_37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20" name="Google Shape;1720;g4067680081_2_3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Google Shape;1725;g4067680081_2_3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6" name="Google Shape;1726;g4067680081_2_3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27" name="Google Shape;1727;g4067680081_2_3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4067680081_2_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4067680081_2_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1122" name="Google Shape;1122;g4067680081_2_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g4067680081_2_8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g4067680081_2_8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are a few things you can do to ensure your success</a:t>
            </a:r>
            <a:endParaRPr b="0" i="0" sz="1100" u="none" cap="none" strike="noStrike">
              <a:solidFill>
                <a:schemeClr val="dk1"/>
              </a:solidFill>
              <a:latin typeface="Calibri"/>
              <a:ea typeface="Calibri"/>
              <a:cs typeface="Calibri"/>
              <a:sym typeface="Calibri"/>
            </a:endParaRPr>
          </a:p>
        </p:txBody>
      </p:sp>
      <p:sp>
        <p:nvSpPr>
          <p:cNvPr id="1131" name="Google Shape;1131;g4067680081_2_8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4067680081_2_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36" name="Google Shape;1136;g4067680081_2_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4067680081_2_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g4067680081_2_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Shutterstock_654566557</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Those that have the hardest time in the program are not the ones who came in knowing no programming.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not the ones who haven’t played around with HTML, CSS, or Javascript.</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the ones who walk in thinking they either A) Know more than they do. Or B) Are experts in a completely different field.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is something that stops people like this from accepting the reality. </a:t>
            </a:r>
            <a:endParaRPr b="0" i="0" sz="1100" u="none" cap="none" strike="noStrike">
              <a:solidFill>
                <a:schemeClr val="dk1"/>
              </a:solidFill>
              <a:latin typeface="Calibri"/>
              <a:ea typeface="Calibri"/>
              <a:cs typeface="Calibri"/>
              <a:sym typeface="Calibri"/>
            </a:endParaRPr>
          </a:p>
        </p:txBody>
      </p:sp>
      <p:sp>
        <p:nvSpPr>
          <p:cNvPr id="1142" name="Google Shape;1142;g4067680081_2_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4.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8.pn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4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52.png"/><Relationship Id="rId6" Type="http://schemas.openxmlformats.org/officeDocument/2006/relationships/image" Target="../media/image65.png"/><Relationship Id="rId7" Type="http://schemas.openxmlformats.org/officeDocument/2006/relationships/image" Target="../media/image5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2.png"/><Relationship Id="rId7" Type="http://schemas.openxmlformats.org/officeDocument/2006/relationships/image" Target="../media/image6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67.png"/><Relationship Id="rId4" Type="http://schemas.openxmlformats.org/officeDocument/2006/relationships/image" Target="../media/image57.png"/><Relationship Id="rId5" Type="http://schemas.openxmlformats.org/officeDocument/2006/relationships/image" Target="../media/image6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66.png"/><Relationship Id="rId4" Type="http://schemas.openxmlformats.org/officeDocument/2006/relationships/image" Target="../media/image73.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70.png"/><Relationship Id="rId8" Type="http://schemas.openxmlformats.org/officeDocument/2006/relationships/image" Target="../media/image7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75.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8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95.png"/><Relationship Id="rId4" Type="http://schemas.openxmlformats.org/officeDocument/2006/relationships/image" Target="../media/image78.png"/><Relationship Id="rId5" Type="http://schemas.openxmlformats.org/officeDocument/2006/relationships/image" Target="../media/image81.png"/><Relationship Id="rId6" Type="http://schemas.openxmlformats.org/officeDocument/2006/relationships/image" Target="../media/image8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85.png"/><Relationship Id="rId4" Type="http://schemas.openxmlformats.org/officeDocument/2006/relationships/image" Target="../media/image94.png"/><Relationship Id="rId9" Type="http://schemas.openxmlformats.org/officeDocument/2006/relationships/image" Target="../media/image93.png"/><Relationship Id="rId5" Type="http://schemas.openxmlformats.org/officeDocument/2006/relationships/image" Target="../media/image87.png"/><Relationship Id="rId6" Type="http://schemas.openxmlformats.org/officeDocument/2006/relationships/image" Target="../media/image86.png"/><Relationship Id="rId7" Type="http://schemas.openxmlformats.org/officeDocument/2006/relationships/image" Target="../media/image88.png"/><Relationship Id="rId8" Type="http://schemas.openxmlformats.org/officeDocument/2006/relationships/image" Target="../media/image9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7.png"/><Relationship Id="rId5" Type="http://schemas.openxmlformats.org/officeDocument/2006/relationships/image" Target="../media/image100.png"/><Relationship Id="rId6" Type="http://schemas.openxmlformats.org/officeDocument/2006/relationships/image" Target="../media/image96.png"/><Relationship Id="rId7" Type="http://schemas.openxmlformats.org/officeDocument/2006/relationships/image" Target="../media/image98.png"/><Relationship Id="rId8" Type="http://schemas.openxmlformats.org/officeDocument/2006/relationships/image" Target="../media/image9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0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0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2"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2" name="Google Shape;92;p18"/>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 name="Google Shape;95;p1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 name="Google Shape;9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2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 name="Google Shape;102;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4" name="Shape 104"/>
        <p:cNvGrpSpPr/>
        <p:nvPr/>
      </p:nvGrpSpPr>
      <p:grpSpPr>
        <a:xfrm>
          <a:off x="0" y="0"/>
          <a:ext cx="0" cy="0"/>
          <a:chOff x="0" y="0"/>
          <a:chExt cx="0" cy="0"/>
        </a:xfrm>
      </p:grpSpPr>
      <p:sp>
        <p:nvSpPr>
          <p:cNvPr id="105" name="Google Shape;105;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 name="Google Shape;107;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 name="Google Shape;109;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3" name="Google Shape;113;p2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 name="Google Shape;115;p2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2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 name="Google Shape;11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8" name="Google Shape;118;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2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0"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3" name="Google Shape;123;p2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4" name="Google Shape;124;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5"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2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2" name="Google Shape;132;p2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33"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1" name="Google Shape;141;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2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 name="Google Shape;1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9" name="Google Shape;1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 name="Google Shape;151;p2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52"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9" name="Google Shape;159;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 name="Google Shape;160;p2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61" name="Shape 161"/>
        <p:cNvGrpSpPr/>
        <p:nvPr/>
      </p:nvGrpSpPr>
      <p:grpSpPr>
        <a:xfrm>
          <a:off x="0" y="0"/>
          <a:ext cx="0" cy="0"/>
          <a:chOff x="0" y="0"/>
          <a:chExt cx="0" cy="0"/>
        </a:xfrm>
      </p:grpSpPr>
      <p:sp>
        <p:nvSpPr>
          <p:cNvPr id="162" name="Google Shape;162;p2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 name="Google Shape;164;p2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5" name="Google Shape;165;p2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 name="Google Shape;16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70"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8" name="Google Shape;178;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2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80" name="Shape 180"/>
        <p:cNvGrpSpPr/>
        <p:nvPr/>
      </p:nvGrpSpPr>
      <p:grpSpPr>
        <a:xfrm>
          <a:off x="0" y="0"/>
          <a:ext cx="0" cy="0"/>
          <a:chOff x="0" y="0"/>
          <a:chExt cx="0" cy="0"/>
        </a:xfrm>
      </p:grpSpPr>
      <p:sp>
        <p:nvSpPr>
          <p:cNvPr id="181" name="Google Shape;181;p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82" name="Google Shape;182;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83" name="Google Shape;183;p3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4" name="Google Shape;18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 name="Google Shape;185;p3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6" name="Google Shape;18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7" name="Google Shape;187;p3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9"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 name="Google Shape;19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5" name="Google Shape;19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3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5"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 name="Google Shape;218;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9" name="Google Shape;219;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1" name="Google Shape;221;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3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 name="Google Shape;239;p3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3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6"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0" name="Google Shape;250;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 name="Google Shape;252;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33"/>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 name="Google Shape;257;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3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 name="Google Shape;278;p3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3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282" name="Shape 282"/>
        <p:cNvGrpSpPr/>
        <p:nvPr/>
      </p:nvGrpSpPr>
      <p:grpSpPr>
        <a:xfrm>
          <a:off x="0" y="0"/>
          <a:ext cx="0" cy="0"/>
          <a:chOff x="0" y="0"/>
          <a:chExt cx="0" cy="0"/>
        </a:xfrm>
      </p:grpSpPr>
      <p:sp>
        <p:nvSpPr>
          <p:cNvPr id="283" name="Google Shape;283;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 name="Google Shape;286;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8" name="Google Shape;28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9" name="Google Shape;289;p34"/>
          <p:cNvGrpSpPr/>
          <p:nvPr/>
        </p:nvGrpSpPr>
        <p:grpSpPr>
          <a:xfrm>
            <a:off x="457200" y="1237825"/>
            <a:ext cx="776900" cy="486300"/>
            <a:chOff x="457200" y="1466425"/>
            <a:chExt cx="776900" cy="486300"/>
          </a:xfrm>
        </p:grpSpPr>
        <p:sp>
          <p:nvSpPr>
            <p:cNvPr id="290" name="Google Shape;290;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1" name="Google Shape;291;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4"/>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4"/>
          <p:cNvGrpSpPr/>
          <p:nvPr/>
        </p:nvGrpSpPr>
        <p:grpSpPr>
          <a:xfrm>
            <a:off x="457200" y="1828900"/>
            <a:ext cx="776900" cy="486300"/>
            <a:chOff x="457200" y="1466425"/>
            <a:chExt cx="776900" cy="486300"/>
          </a:xfrm>
        </p:grpSpPr>
        <p:sp>
          <p:nvSpPr>
            <p:cNvPr id="295" name="Google Shape;295;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6" name="Google Shape;296;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4"/>
          <p:cNvGrpSpPr/>
          <p:nvPr/>
        </p:nvGrpSpPr>
        <p:grpSpPr>
          <a:xfrm>
            <a:off x="457200" y="2419975"/>
            <a:ext cx="776900" cy="486300"/>
            <a:chOff x="457200" y="1466425"/>
            <a:chExt cx="776900" cy="486300"/>
          </a:xfrm>
        </p:grpSpPr>
        <p:sp>
          <p:nvSpPr>
            <p:cNvPr id="299" name="Google Shape;299;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0" name="Google Shape;300;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4"/>
          <p:cNvGrpSpPr/>
          <p:nvPr/>
        </p:nvGrpSpPr>
        <p:grpSpPr>
          <a:xfrm>
            <a:off x="457200" y="3011050"/>
            <a:ext cx="776900" cy="486300"/>
            <a:chOff x="457200" y="1466425"/>
            <a:chExt cx="776900" cy="486300"/>
          </a:xfrm>
        </p:grpSpPr>
        <p:sp>
          <p:nvSpPr>
            <p:cNvPr id="303" name="Google Shape;30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4" name="Google Shape;30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4"/>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4"/>
          <p:cNvGrpSpPr/>
          <p:nvPr/>
        </p:nvGrpSpPr>
        <p:grpSpPr>
          <a:xfrm>
            <a:off x="457200" y="3602137"/>
            <a:ext cx="776900" cy="486300"/>
            <a:chOff x="457200" y="1466425"/>
            <a:chExt cx="776900" cy="486300"/>
          </a:xfrm>
        </p:grpSpPr>
        <p:sp>
          <p:nvSpPr>
            <p:cNvPr id="307" name="Google Shape;307;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8" name="Google Shape;308;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4"/>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4"/>
          <p:cNvGrpSpPr/>
          <p:nvPr/>
        </p:nvGrpSpPr>
        <p:grpSpPr>
          <a:xfrm>
            <a:off x="457200" y="4193262"/>
            <a:ext cx="776900" cy="486300"/>
            <a:chOff x="457200" y="1466425"/>
            <a:chExt cx="776900" cy="486300"/>
          </a:xfrm>
        </p:grpSpPr>
        <p:sp>
          <p:nvSpPr>
            <p:cNvPr id="311" name="Google Shape;311;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2" name="Google Shape;312;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3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34"/>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4"/>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318"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2" name="Google Shape;32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4" name="Google Shape;324;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3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 name="Google Shape;329;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3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54"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 name="Google Shape;360;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3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3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3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3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3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95" name="Shape 395"/>
        <p:cNvGrpSpPr/>
        <p:nvPr/>
      </p:nvGrpSpPr>
      <p:grpSpPr>
        <a:xfrm>
          <a:off x="0" y="0"/>
          <a:ext cx="0" cy="0"/>
          <a:chOff x="0" y="0"/>
          <a:chExt cx="0" cy="0"/>
        </a:xfrm>
      </p:grpSpPr>
      <p:sp>
        <p:nvSpPr>
          <p:cNvPr id="396" name="Google Shape;39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8" name="Google Shape;39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3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3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3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41" name="Shape 441"/>
        <p:cNvGrpSpPr/>
        <p:nvPr/>
      </p:nvGrpSpPr>
      <p:grpSpPr>
        <a:xfrm>
          <a:off x="0" y="0"/>
          <a:ext cx="0" cy="0"/>
          <a:chOff x="0" y="0"/>
          <a:chExt cx="0" cy="0"/>
        </a:xfrm>
      </p:grpSpPr>
      <p:sp>
        <p:nvSpPr>
          <p:cNvPr id="442" name="Google Shape;44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6" name="Google Shape;446;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 name="Google Shape;447;p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3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3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3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3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87" name="Shape 487"/>
        <p:cNvGrpSpPr/>
        <p:nvPr/>
      </p:nvGrpSpPr>
      <p:grpSpPr>
        <a:xfrm>
          <a:off x="0" y="0"/>
          <a:ext cx="0" cy="0"/>
          <a:chOff x="0" y="0"/>
          <a:chExt cx="0" cy="0"/>
        </a:xfrm>
      </p:grpSpPr>
      <p:sp>
        <p:nvSpPr>
          <p:cNvPr id="488" name="Google Shape;48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2" name="Google Shape;492;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3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3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3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508"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3" name="Google Shape;51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5" name="Google Shape;51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4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4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4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27" name="Shape 527"/>
        <p:cNvGrpSpPr/>
        <p:nvPr/>
      </p:nvGrpSpPr>
      <p:grpSpPr>
        <a:xfrm>
          <a:off x="0" y="0"/>
          <a:ext cx="0" cy="0"/>
          <a:chOff x="0" y="0"/>
          <a:chExt cx="0" cy="0"/>
        </a:xfrm>
      </p:grpSpPr>
      <p:sp>
        <p:nvSpPr>
          <p:cNvPr id="528" name="Google Shape;5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9" name="Google Shape;5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0" name="Google Shape;5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2" name="Google Shape;532;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50" name="Google Shape;550;p4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53"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 name="Google Shape;560;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7" name="Google Shape;567;p4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7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5" name="Google Shape;575;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6" name="Google Shape;576;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7" name="Google Shape;577;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3" name="Google Shape;583;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 name="Google Shape;584;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5" name="Google Shape;585;p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89"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5" name="Google Shape;595;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4"/>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4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607"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1" name="Google Shape;61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4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25"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9" name="Google Shape;62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0" name="Google Shape;630;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2" name="Google Shape;63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2" name="Google Shape;642;p4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47"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1" name="Google Shape;651;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3" name="Google Shape;65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7"/>
          <p:cNvSpPr txBox="1"/>
          <p:nvPr>
            <p:ph idx="3" type="subTitle"/>
          </p:nvPr>
        </p:nvSpPr>
        <p:spPr>
          <a:xfrm>
            <a:off x="25" y="13194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3" name="Google Shape;663;p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68"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2" name="Google Shape;672;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3" name="Google Shape;67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4" name="Google Shape;67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4" name="Google Shape;684;p4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89"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3" name="Google Shape;693;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4" name="Google Shape;69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5" name="Google Shape;69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5" name="Google Shape;705;p4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10"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6" name="Google Shape;716;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8" name="Google Shape;728;p5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34"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8" name="Google Shape;738;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0" name="Google Shape;740;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2" name="Google Shape;752;p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58"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2" name="Google Shape;762;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4" name="Google Shape;764;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5" name="Google Shape;775;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5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82"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6" name="Google Shape;78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87" name="Google Shape;78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8" name="Google Shape;7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0" name="Google Shape;800;p5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06"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0" name="Google Shape;810;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2" name="Google Shape;812;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6" name="Google Shape;826;p5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33"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7" name="Google Shape;837;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38" name="Google Shape;83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60"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4" name="Google Shape;864;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5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87"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1" name="Google Shape;891;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92" name="Google Shape;892;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3" name="Google Shape;893;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7" name="Google Shape;907;p5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14" name="Shape 914"/>
        <p:cNvGrpSpPr/>
        <p:nvPr/>
      </p:nvGrpSpPr>
      <p:grpSpPr>
        <a:xfrm>
          <a:off x="0" y="0"/>
          <a:ext cx="0" cy="0"/>
          <a:chOff x="0" y="0"/>
          <a:chExt cx="0" cy="0"/>
        </a:xfrm>
      </p:grpSpPr>
      <p:sp>
        <p:nvSpPr>
          <p:cNvPr id="915" name="Google Shape;915;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7" name="Google Shape;917;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9" name="Google Shape;919;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6" name="Google Shape;936;p5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44" name="Shape 944"/>
        <p:cNvGrpSpPr/>
        <p:nvPr/>
      </p:nvGrpSpPr>
      <p:grpSpPr>
        <a:xfrm>
          <a:off x="0" y="0"/>
          <a:ext cx="0" cy="0"/>
          <a:chOff x="0" y="0"/>
          <a:chExt cx="0" cy="0"/>
        </a:xfrm>
      </p:grpSpPr>
      <p:sp>
        <p:nvSpPr>
          <p:cNvPr id="945" name="Google Shape;94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7" name="Google Shape;94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9" name="Google Shape;94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8" name="Google Shape;95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6" name="Google Shape;966;p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74" name="Shape 974"/>
        <p:cNvGrpSpPr/>
        <p:nvPr/>
      </p:nvGrpSpPr>
      <p:grpSpPr>
        <a:xfrm>
          <a:off x="0" y="0"/>
          <a:ext cx="0" cy="0"/>
          <a:chOff x="0" y="0"/>
          <a:chExt cx="0" cy="0"/>
        </a:xfrm>
      </p:grpSpPr>
      <p:sp>
        <p:nvSpPr>
          <p:cNvPr id="975" name="Google Shape;975;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77" name="Google Shape;977;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78" name="Google Shape;978;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9" name="Google Shape;979;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6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04" name="Shape 1004"/>
        <p:cNvGrpSpPr/>
        <p:nvPr/>
      </p:nvGrpSpPr>
      <p:grpSpPr>
        <a:xfrm>
          <a:off x="0" y="0"/>
          <a:ext cx="0" cy="0"/>
          <a:chOff x="0" y="0"/>
          <a:chExt cx="0" cy="0"/>
        </a:xfrm>
      </p:grpSpPr>
      <p:sp>
        <p:nvSpPr>
          <p:cNvPr id="1005" name="Google Shape;100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07" name="Google Shape;1007;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08" name="Google Shape;1008;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09" name="Google Shape;1009;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2" name="Google Shape;1012;p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6" name="Google Shape;1016;p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8" name="Google Shape;1018;p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0" name="Google Shape;1020;p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26" name="Google Shape;1026;p6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_7_1_5_1_1">
    <p:spTree>
      <p:nvGrpSpPr>
        <p:cNvPr id="1034" name="Shape 1034"/>
        <p:cNvGrpSpPr/>
        <p:nvPr/>
      </p:nvGrpSpPr>
      <p:grpSpPr>
        <a:xfrm>
          <a:off x="0" y="0"/>
          <a:ext cx="0" cy="0"/>
          <a:chOff x="0" y="0"/>
          <a:chExt cx="0" cy="0"/>
        </a:xfrm>
      </p:grpSpPr>
      <p:sp>
        <p:nvSpPr>
          <p:cNvPr id="1035" name="Google Shape;1035;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36"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8" name="Google Shape;1038;p6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9" name="Google Shape;1039;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43"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5" name="Google Shape;1045;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6" name="Google Shape;1046;p6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48"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52" name="Google Shape;1052;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53"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57"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59" name="Google Shape;1059;p67"/>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67"/>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62" name="Google Shape;1062;p67"/>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7"/>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64"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68" name="Google Shape;1068;p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7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74"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2.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0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0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24.png"/><Relationship Id="rId4" Type="http://schemas.openxmlformats.org/officeDocument/2006/relationships/hyperlink" Target="http://lmgtfy.com/?q=google+f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11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1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13.png"/><Relationship Id="rId4" Type="http://schemas.openxmlformats.org/officeDocument/2006/relationships/image" Target="../media/image119.png"/><Relationship Id="rId5" Type="http://schemas.openxmlformats.org/officeDocument/2006/relationships/image" Target="../media/image132.png"/><Relationship Id="rId6" Type="http://schemas.openxmlformats.org/officeDocument/2006/relationships/image" Target="../media/image1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13.png"/><Relationship Id="rId4" Type="http://schemas.openxmlformats.org/officeDocument/2006/relationships/image" Target="../media/image119.png"/><Relationship Id="rId5" Type="http://schemas.openxmlformats.org/officeDocument/2006/relationships/image" Target="../media/image132.png"/><Relationship Id="rId6" Type="http://schemas.openxmlformats.org/officeDocument/2006/relationships/image" Target="../media/image1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126.png"/><Relationship Id="rId5" Type="http://schemas.openxmlformats.org/officeDocument/2006/relationships/image" Target="../media/image1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1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12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131.png"/><Relationship Id="rId4" Type="http://schemas.openxmlformats.org/officeDocument/2006/relationships/hyperlink" Target="https://www.youtube.com/watch?v=ieb6Svbc10E&amp;index=1&amp;list=PLgJ8UgkiorCnMLsUevoQRxH8t9bt7ne1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128.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hyperlink" Target="https://www.youtube.com/watch?v=ieb6Svbc10E&amp;index=1&amp;list=PLgJ8UgkiorCnMLsUevoQRxH8t9bt7ne1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71"/>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The Zen of Coding</a:t>
            </a:r>
            <a:endParaRPr/>
          </a:p>
        </p:txBody>
      </p:sp>
      <p:sp>
        <p:nvSpPr>
          <p:cNvPr id="1082" name="Google Shape;1082;p71"/>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
        <p:nvSpPr>
          <p:cNvPr id="1083" name="Google Shape;1083;p7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pic>
        <p:nvPicPr>
          <p:cNvPr id="1152" name="Google Shape;1152;p8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53" name="Google Shape;1153;p80"/>
          <p:cNvSpPr txBox="1"/>
          <p:nvPr>
            <p:ph type="title"/>
          </p:nvPr>
        </p:nvSpPr>
        <p:spPr>
          <a:xfrm>
            <a:off x="-12300" y="498325"/>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This Should Be You</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81"/>
          <p:cNvSpPr txBox="1"/>
          <p:nvPr>
            <p:ph type="title"/>
          </p:nvPr>
        </p:nvSpPr>
        <p:spPr>
          <a:xfrm>
            <a:off x="274350" y="1738575"/>
            <a:ext cx="85953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latin typeface="Roboto"/>
                <a:ea typeface="Roboto"/>
                <a:cs typeface="Roboto"/>
                <a:sym typeface="Roboto"/>
              </a:rPr>
              <a:t>Our Mantra for Today and Beyond</a:t>
            </a:r>
            <a:endParaRPr b="1" sz="30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b="1" sz="2400">
              <a:latin typeface="Roboto"/>
              <a:ea typeface="Roboto"/>
              <a:cs typeface="Roboto"/>
              <a:sym typeface="Roboto"/>
            </a:endParaRPr>
          </a:p>
          <a:p>
            <a:pPr indent="0" lvl="0" marL="0" rtl="0" algn="ctr">
              <a:spcBef>
                <a:spcPts val="0"/>
              </a:spcBef>
              <a:spcAft>
                <a:spcPts val="0"/>
              </a:spcAft>
              <a:buNone/>
            </a:pPr>
            <a:r>
              <a:rPr lang="en" sz="3000">
                <a:latin typeface="Roboto"/>
                <a:ea typeface="Roboto"/>
                <a:cs typeface="Roboto"/>
                <a:sym typeface="Roboto"/>
              </a:rPr>
              <a:t>When it comes to web development</a:t>
            </a:r>
            <a:r>
              <a:rPr lang="en" sz="3000">
                <a:latin typeface="Roboto"/>
                <a:ea typeface="Roboto"/>
                <a:cs typeface="Roboto"/>
                <a:sym typeface="Roboto"/>
              </a:rPr>
              <a:t>…</a:t>
            </a:r>
            <a:endParaRPr sz="3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82"/>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know nothing.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cxnSp>
        <p:nvCxnSpPr>
          <p:cNvPr id="1171" name="Google Shape;1171;p83"/>
          <p:cNvCxnSpPr/>
          <p:nvPr/>
        </p:nvCxnSpPr>
        <p:spPr>
          <a:xfrm rot="10800000">
            <a:off x="7858125" y="4267050"/>
            <a:ext cx="304800" cy="171600"/>
          </a:xfrm>
          <a:prstGeom prst="straightConnector1">
            <a:avLst/>
          </a:prstGeom>
          <a:noFill/>
          <a:ln cap="flat" cmpd="sng" w="9525">
            <a:solidFill>
              <a:schemeClr val="dk1"/>
            </a:solidFill>
            <a:prstDash val="solid"/>
            <a:miter lim="800000"/>
            <a:headEnd len="sm" w="sm" type="none"/>
            <a:tailEnd len="med" w="med" type="triangle"/>
          </a:ln>
        </p:spPr>
      </p:cxnSp>
      <p:sp>
        <p:nvSpPr>
          <p:cNvPr id="1172" name="Google Shape;1172;p83"/>
          <p:cNvSpPr txBox="1"/>
          <p:nvPr>
            <p:ph idx="1" type="subTitle"/>
          </p:nvPr>
        </p:nvSpPr>
        <p:spPr>
          <a:xfrm>
            <a:off x="7734300" y="4324350"/>
            <a:ext cx="15048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8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85"/>
          <p:cNvSpPr txBox="1"/>
          <p:nvPr>
            <p:ph type="title"/>
          </p:nvPr>
        </p:nvSpPr>
        <p:spPr>
          <a:xfrm>
            <a:off x="274350" y="1562100"/>
            <a:ext cx="8595300" cy="109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indent="0" lvl="0" marL="0" rtl="0" algn="ctr">
              <a:spcBef>
                <a:spcPts val="0"/>
              </a:spcBef>
              <a:spcAft>
                <a:spcPts val="0"/>
              </a:spcAft>
              <a:buNone/>
            </a:pPr>
            <a:r>
              <a:rPr b="1" lang="en">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#1: The Great Confusion</a:t>
            </a:r>
            <a:endParaRPr/>
          </a:p>
        </p:txBody>
      </p:sp>
      <p:sp>
        <p:nvSpPr>
          <p:cNvPr id="1191" name="Google Shape;1191;p86"/>
          <p:cNvSpPr txBox="1"/>
          <p:nvPr>
            <p:ph idx="1" type="subTitle"/>
          </p:nvPr>
        </p:nvSpPr>
        <p:spPr>
          <a:xfrm>
            <a:off x="-12300" y="1085550"/>
            <a:ext cx="9144000" cy="14004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b="1" lang="en"/>
              <a:t>My code doesn't work and I don't know why.</a:t>
            </a:r>
            <a:endParaRPr b="1"/>
          </a:p>
          <a:p>
            <a:pPr indent="0" lvl="0" marL="0" rtl="0" algn="ctr">
              <a:spcBef>
                <a:spcPts val="0"/>
              </a:spcBef>
              <a:spcAft>
                <a:spcPts val="0"/>
              </a:spcAft>
              <a:buClr>
                <a:schemeClr val="dk1"/>
              </a:buClr>
              <a:buSzPts val="1100"/>
              <a:buFont typeface="Arial"/>
              <a:buNone/>
            </a:pPr>
            <a:r>
              <a:t/>
            </a:r>
            <a:endParaRPr b="1"/>
          </a:p>
          <a:p>
            <a:pPr indent="0" lvl="0" marL="0" rtl="0" algn="ctr">
              <a:spcBef>
                <a:spcPts val="0"/>
              </a:spcBef>
              <a:spcAft>
                <a:spcPts val="0"/>
              </a:spcAft>
              <a:buClr>
                <a:schemeClr val="dk1"/>
              </a:buClr>
              <a:buSzPts val="1100"/>
              <a:buFont typeface="Arial"/>
              <a:buNone/>
            </a:pPr>
            <a:r>
              <a:rPr b="1" lang="en"/>
              <a:t>My code works and I don't know why.</a:t>
            </a:r>
            <a:endParaRPr b="1"/>
          </a:p>
          <a:p>
            <a:pPr indent="0" lvl="0" marL="0" rtl="0" algn="ctr">
              <a:spcBef>
                <a:spcPts val="0"/>
              </a:spcBef>
              <a:spcAft>
                <a:spcPts val="0"/>
              </a:spcAft>
              <a:buNone/>
            </a:pPr>
            <a:r>
              <a:t/>
            </a:r>
            <a:endParaRPr b="1"/>
          </a:p>
        </p:txBody>
      </p:sp>
      <p:cxnSp>
        <p:nvCxnSpPr>
          <p:cNvPr id="1192" name="Google Shape;1192;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93" name="Google Shape;1193;p86"/>
          <p:cNvCxnSpPr/>
          <p:nvPr/>
        </p:nvCxnSpPr>
        <p:spPr>
          <a:xfrm>
            <a:off x="2590350" y="1592580"/>
            <a:ext cx="3938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Obstacle </a:t>
            </a:r>
            <a:r>
              <a:rPr lang="en"/>
              <a:t>#</a:t>
            </a:r>
            <a:r>
              <a:rPr lang="en"/>
              <a:t>2: The Great Doubt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p:nvPr>
            <p:ph idx="1" type="subTitle"/>
          </p:nvPr>
        </p:nvSpPr>
        <p:spPr>
          <a:xfrm>
            <a:off x="695325" y="1761825"/>
            <a:ext cx="102393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t>“Maybe I’m just dumb.”</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208" name="Google Shape;1208;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Nothing Comes Easy</a:t>
            </a:r>
            <a:endParaRPr/>
          </a:p>
        </p:txBody>
      </p:sp>
      <p:sp>
        <p:nvSpPr>
          <p:cNvPr id="1216" name="Google Shape;1216;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Learning to code requires two things:</a:t>
            </a:r>
            <a:endParaRPr/>
          </a:p>
        </p:txBody>
      </p:sp>
      <p:pic>
        <p:nvPicPr>
          <p:cNvPr id="1217" name="Google Shape;1217;p89"/>
          <p:cNvPicPr preferRelativeResize="0"/>
          <p:nvPr/>
        </p:nvPicPr>
        <p:blipFill>
          <a:blip r:embed="rId3">
            <a:alphaModFix/>
          </a:blip>
          <a:stretch>
            <a:fillRect/>
          </a:stretch>
        </p:blipFill>
        <p:spPr>
          <a:xfrm>
            <a:off x="1116120" y="1116975"/>
            <a:ext cx="6911760" cy="3571076"/>
          </a:xfrm>
          <a:prstGeom prst="rect">
            <a:avLst/>
          </a:prstGeom>
          <a:noFill/>
          <a:ln>
            <a:noFill/>
          </a:ln>
        </p:spPr>
      </p:pic>
      <p:sp>
        <p:nvSpPr>
          <p:cNvPr id="1218" name="Google Shape;1218;p89"/>
          <p:cNvSpPr txBox="1"/>
          <p:nvPr/>
        </p:nvSpPr>
        <p:spPr>
          <a:xfrm>
            <a:off x="1512800" y="1562225"/>
            <a:ext cx="2643600" cy="26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Persisting in the </a:t>
            </a:r>
            <a:br>
              <a:rPr lang="en" sz="1900">
                <a:latin typeface="Roboto"/>
                <a:ea typeface="Roboto"/>
                <a:cs typeface="Roboto"/>
                <a:sym typeface="Roboto"/>
              </a:rPr>
            </a:br>
            <a:r>
              <a:rPr lang="en" sz="1900">
                <a:latin typeface="Roboto"/>
                <a:ea typeface="Roboto"/>
                <a:cs typeface="Roboto"/>
                <a:sym typeface="Roboto"/>
              </a:rPr>
              <a:t>face of something </a:t>
            </a:r>
            <a:br>
              <a:rPr lang="en" sz="1900">
                <a:latin typeface="Roboto"/>
                <a:ea typeface="Roboto"/>
                <a:cs typeface="Roboto"/>
                <a:sym typeface="Roboto"/>
              </a:rPr>
            </a:br>
            <a:r>
              <a:rPr lang="en" sz="1900">
                <a:latin typeface="Roboto"/>
                <a:ea typeface="Roboto"/>
                <a:cs typeface="Roboto"/>
                <a:sym typeface="Roboto"/>
              </a:rPr>
              <a:t>that feels incredibly hard and confusing.</a:t>
            </a:r>
            <a:endParaRPr sz="1900">
              <a:latin typeface="Roboto"/>
              <a:ea typeface="Roboto"/>
              <a:cs typeface="Roboto"/>
              <a:sym typeface="Roboto"/>
            </a:endParaRPr>
          </a:p>
        </p:txBody>
      </p:sp>
      <p:sp>
        <p:nvSpPr>
          <p:cNvPr id="1219" name="Google Shape;1219;p89"/>
          <p:cNvSpPr txBox="1"/>
          <p:nvPr/>
        </p:nvSpPr>
        <p:spPr>
          <a:xfrm>
            <a:off x="4977425" y="1573663"/>
            <a:ext cx="2643600" cy="26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Maintaining the self-confidence necessary to believe that </a:t>
            </a:r>
            <a:r>
              <a:rPr b="1" lang="en" sz="1900">
                <a:latin typeface="Roboto"/>
                <a:ea typeface="Roboto"/>
                <a:cs typeface="Roboto"/>
                <a:sym typeface="Roboto"/>
              </a:rPr>
              <a:t>YOU CAN </a:t>
            </a:r>
            <a:br>
              <a:rPr b="1" lang="en" sz="1900">
                <a:latin typeface="Roboto"/>
                <a:ea typeface="Roboto"/>
                <a:cs typeface="Roboto"/>
                <a:sym typeface="Roboto"/>
              </a:rPr>
            </a:br>
            <a:r>
              <a:rPr b="1" lang="en" sz="1900">
                <a:latin typeface="Roboto"/>
                <a:ea typeface="Roboto"/>
                <a:cs typeface="Roboto"/>
                <a:sym typeface="Roboto"/>
              </a:rPr>
              <a:t>DO THIS.</a:t>
            </a:r>
            <a:endParaRPr b="1" sz="19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Learning Can Be Frustrating</a:t>
            </a:r>
            <a:endParaRPr/>
          </a:p>
        </p:txBody>
      </p:sp>
      <p:sp>
        <p:nvSpPr>
          <p:cNvPr id="1226" name="Google Shape;1226;p90"/>
          <p:cNvSpPr txBox="1"/>
          <p:nvPr>
            <p:ph idx="1" type="subTitle"/>
          </p:nvPr>
        </p:nvSpPr>
        <p:spPr>
          <a:xfrm>
            <a:off x="434450" y="1298100"/>
            <a:ext cx="8040900" cy="323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can’t tell whether you’re learning something when you’re learning it—in fact, </a:t>
            </a:r>
            <a:r>
              <a:rPr i="1" lang="en"/>
              <a:t>learning feels a lot more like frustration</a:t>
            </a:r>
            <a:r>
              <a:rPr lang="en"/>
              <a:t>.</a:t>
            </a:r>
            <a:endParaRPr/>
          </a:p>
          <a:p>
            <a:pPr indent="0" lvl="0" marL="0" rtl="0" algn="l">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—Jeff Dickey, author of </a:t>
            </a:r>
            <a:r>
              <a:rPr i="1" lang="en" sz="1200">
                <a:solidFill>
                  <a:schemeClr val="dk1"/>
                </a:solidFill>
              </a:rPr>
              <a:t>Write Modern Web Apps </a:t>
            </a:r>
            <a:br>
              <a:rPr i="1" lang="en" sz="1200">
                <a:solidFill>
                  <a:schemeClr val="dk1"/>
                </a:solidFill>
              </a:rPr>
            </a:br>
            <a:r>
              <a:rPr i="1" lang="en" sz="1200">
                <a:solidFill>
                  <a:schemeClr val="dk1"/>
                </a:solidFill>
              </a:rPr>
              <a:t>with the MEAN Stack: Mongo, Express, AngularJS, </a:t>
            </a:r>
            <a:br>
              <a:rPr i="1" lang="en" sz="1200">
                <a:solidFill>
                  <a:schemeClr val="dk1"/>
                </a:solidFill>
              </a:rPr>
            </a:br>
            <a:r>
              <a:rPr i="1" lang="en" sz="1200">
                <a:solidFill>
                  <a:schemeClr val="dk1"/>
                </a:solidFill>
              </a:rPr>
              <a:t>and Node.JS </a:t>
            </a:r>
            <a:r>
              <a:rPr lang="en" sz="1200">
                <a:solidFill>
                  <a:schemeClr val="dk1"/>
                </a:solidFill>
              </a:rPr>
              <a:t>(Peachpit Press, 2014)</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1200"/>
              </a:spcAft>
              <a:buNone/>
            </a:pPr>
            <a:r>
              <a:t/>
            </a: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Advice for the Journey</a:t>
            </a:r>
            <a:endParaRPr/>
          </a:p>
        </p:txBody>
      </p:sp>
      <p:sp>
        <p:nvSpPr>
          <p:cNvPr id="1235" name="Google Shape;1235;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Throughout this course, always remember to:</a:t>
            </a:r>
            <a:endParaRPr/>
          </a:p>
        </p:txBody>
      </p:sp>
      <p:cxnSp>
        <p:nvCxnSpPr>
          <p:cNvPr id="1236" name="Google Shape;1236;p91"/>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37" name="Google Shape;1237;p91"/>
          <p:cNvCxnSpPr/>
          <p:nvPr/>
        </p:nvCxnSpPr>
        <p:spPr>
          <a:xfrm rot="10800000">
            <a:off x="5289048" y="3598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1238" name="Google Shape;1238;p91"/>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39" name="Google Shape;1239;p91"/>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1"/>
          <p:cNvSpPr/>
          <p:nvPr/>
        </p:nvSpPr>
        <p:spPr>
          <a:xfrm rot="10800000">
            <a:off x="3183490" y="1520149"/>
            <a:ext cx="2774700" cy="2774700"/>
          </a:xfrm>
          <a:prstGeom prst="blockArc">
            <a:avLst>
              <a:gd fmla="val 12622480" name="adj1"/>
              <a:gd fmla="val 19662822" name="adj2"/>
              <a:gd fmla="val 20729"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1"/>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2" name="Google Shape;1242;p91"/>
          <p:cNvGrpSpPr/>
          <p:nvPr/>
        </p:nvGrpSpPr>
        <p:grpSpPr>
          <a:xfrm rot="-7200165">
            <a:off x="3337679" y="3183705"/>
            <a:ext cx="585011" cy="585536"/>
            <a:chOff x="1967628" y="812211"/>
            <a:chExt cx="588000" cy="588000"/>
          </a:xfrm>
        </p:grpSpPr>
        <p:sp>
          <p:nvSpPr>
            <p:cNvPr id="1243" name="Google Shape;1243;p91"/>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1"/>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91"/>
          <p:cNvGrpSpPr/>
          <p:nvPr/>
        </p:nvGrpSpPr>
        <p:grpSpPr>
          <a:xfrm>
            <a:off x="4264097" y="1537251"/>
            <a:ext cx="585001" cy="585530"/>
            <a:chOff x="1970048" y="811613"/>
            <a:chExt cx="588000" cy="588000"/>
          </a:xfrm>
        </p:grpSpPr>
        <p:sp>
          <p:nvSpPr>
            <p:cNvPr id="1246" name="Google Shape;1246;p91"/>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1"/>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91"/>
          <p:cNvGrpSpPr/>
          <p:nvPr/>
        </p:nvGrpSpPr>
        <p:grpSpPr>
          <a:xfrm rot="7200165">
            <a:off x="5229930" y="3161636"/>
            <a:ext cx="585011" cy="585536"/>
            <a:chOff x="1977085" y="811649"/>
            <a:chExt cx="588000" cy="588000"/>
          </a:xfrm>
        </p:grpSpPr>
        <p:sp>
          <p:nvSpPr>
            <p:cNvPr id="1249" name="Google Shape;1249;p91"/>
            <p:cNvSpPr/>
            <p:nvPr/>
          </p:nvSpPr>
          <p:spPr>
            <a:xfrm rot="39023">
              <a:off x="1980366" y="814930"/>
              <a:ext cx="581437" cy="581437"/>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1"/>
            <p:cNvSpPr/>
            <p:nvPr/>
          </p:nvSpPr>
          <p:spPr>
            <a:xfrm rot="10800000">
              <a:off x="1980332" y="814963"/>
              <a:ext cx="581400" cy="581400"/>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91"/>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52" name="Google Shape;1252;p91"/>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53" name="Google Shape;1253;p91"/>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54" name="Google Shape;1254;p91"/>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55" name="Google Shape;1255;p91"/>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Appreciate your successes</a:t>
            </a:r>
            <a:endParaRPr sz="1800">
              <a:solidFill>
                <a:srgbClr val="A9B7C0"/>
              </a:solidFill>
              <a:latin typeface="Roboto"/>
              <a:ea typeface="Roboto"/>
              <a:cs typeface="Roboto"/>
              <a:sym typeface="Roboto"/>
            </a:endParaRPr>
          </a:p>
        </p:txBody>
      </p:sp>
      <p:sp>
        <p:nvSpPr>
          <p:cNvPr id="1256" name="Google Shape;1256;p91"/>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Advice for the Journey</a:t>
            </a:r>
            <a:endParaRPr>
              <a:solidFill>
                <a:schemeClr val="dk1"/>
              </a:solidFill>
            </a:endParaRPr>
          </a:p>
          <a:p>
            <a:pPr indent="0" lvl="0" marL="0" rtl="0" algn="l">
              <a:spcBef>
                <a:spcPts val="0"/>
              </a:spcBef>
              <a:spcAft>
                <a:spcPts val="0"/>
              </a:spcAft>
              <a:buNone/>
            </a:pPr>
            <a:r>
              <a:t/>
            </a:r>
            <a:endParaRPr/>
          </a:p>
        </p:txBody>
      </p:sp>
      <p:sp>
        <p:nvSpPr>
          <p:cNvPr id="1263" name="Google Shape;1263;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64" name="Google Shape;1264;p92"/>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65" name="Google Shape;1265;p92"/>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266" name="Google Shape;1266;p92"/>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67" name="Google Shape;1267;p92"/>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92"/>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92"/>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92"/>
          <p:cNvGrpSpPr/>
          <p:nvPr/>
        </p:nvGrpSpPr>
        <p:grpSpPr>
          <a:xfrm rot="-7200165">
            <a:off x="3337679" y="3183705"/>
            <a:ext cx="585011" cy="585536"/>
            <a:chOff x="1967628" y="812211"/>
            <a:chExt cx="588000" cy="588000"/>
          </a:xfrm>
        </p:grpSpPr>
        <p:sp>
          <p:nvSpPr>
            <p:cNvPr id="1271" name="Google Shape;1271;p92"/>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92"/>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92"/>
          <p:cNvGrpSpPr/>
          <p:nvPr/>
        </p:nvGrpSpPr>
        <p:grpSpPr>
          <a:xfrm>
            <a:off x="4264097" y="1537251"/>
            <a:ext cx="585001" cy="585530"/>
            <a:chOff x="1970048" y="811613"/>
            <a:chExt cx="588000" cy="588000"/>
          </a:xfrm>
        </p:grpSpPr>
        <p:sp>
          <p:nvSpPr>
            <p:cNvPr id="1274" name="Google Shape;1274;p92"/>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2"/>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92"/>
          <p:cNvGrpSpPr/>
          <p:nvPr/>
        </p:nvGrpSpPr>
        <p:grpSpPr>
          <a:xfrm rot="7200165">
            <a:off x="5229930" y="3161636"/>
            <a:ext cx="585011" cy="585536"/>
            <a:chOff x="1977085" y="811649"/>
            <a:chExt cx="588000" cy="588000"/>
          </a:xfrm>
        </p:grpSpPr>
        <p:sp>
          <p:nvSpPr>
            <p:cNvPr id="1277" name="Google Shape;1277;p92"/>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92"/>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92"/>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80" name="Google Shape;1280;p92"/>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81" name="Google Shape;1281;p92"/>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82" name="Google Shape;1282;p92"/>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83" name="Google Shape;1283;p92"/>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284" name="Google Shape;1284;p92"/>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Advice for the Journey</a:t>
            </a:r>
            <a:endParaRPr/>
          </a:p>
        </p:txBody>
      </p:sp>
      <p:sp>
        <p:nvSpPr>
          <p:cNvPr id="1291" name="Google Shape;1291;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92" name="Google Shape;1292;p93"/>
          <p:cNvCxnSpPr/>
          <p:nvPr/>
        </p:nvCxnSpPr>
        <p:spPr>
          <a:xfrm rot="10800000">
            <a:off x="4917648" y="1693850"/>
            <a:ext cx="3603300" cy="0"/>
          </a:xfrm>
          <a:prstGeom prst="straightConnector1">
            <a:avLst/>
          </a:prstGeom>
          <a:noFill/>
          <a:ln cap="flat" cmpd="sng" w="9525">
            <a:solidFill>
              <a:srgbClr val="000000"/>
            </a:solidFill>
            <a:prstDash val="solid"/>
            <a:round/>
            <a:headEnd len="sm" w="sm" type="none"/>
            <a:tailEnd len="sm" w="sm" type="none"/>
          </a:ln>
        </p:spPr>
      </p:cxnSp>
      <p:cxnSp>
        <p:nvCxnSpPr>
          <p:cNvPr id="1293" name="Google Shape;1293;p93"/>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294" name="Google Shape;1294;p93"/>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95" name="Google Shape;1295;p93"/>
          <p:cNvSpPr/>
          <p:nvPr/>
        </p:nvSpPr>
        <p:spPr>
          <a:xfrm rot="3600185">
            <a:off x="3169983" y="1541431"/>
            <a:ext cx="2774659" cy="2774659"/>
          </a:xfrm>
          <a:prstGeom prst="blockArc">
            <a:avLst>
              <a:gd fmla="val 12622480" name="adj1"/>
              <a:gd fmla="val 19781569" name="adj2"/>
              <a:gd fmla="val 20773"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93"/>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93"/>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8" name="Google Shape;1298;p93"/>
          <p:cNvGrpSpPr/>
          <p:nvPr/>
        </p:nvGrpSpPr>
        <p:grpSpPr>
          <a:xfrm rot="-7200165">
            <a:off x="3337679" y="3183705"/>
            <a:ext cx="585011" cy="585536"/>
            <a:chOff x="1967628" y="812211"/>
            <a:chExt cx="588000" cy="588000"/>
          </a:xfrm>
        </p:grpSpPr>
        <p:sp>
          <p:nvSpPr>
            <p:cNvPr id="1299" name="Google Shape;1299;p93"/>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3"/>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93"/>
          <p:cNvGrpSpPr/>
          <p:nvPr/>
        </p:nvGrpSpPr>
        <p:grpSpPr>
          <a:xfrm>
            <a:off x="4264097" y="1537251"/>
            <a:ext cx="585001" cy="585530"/>
            <a:chOff x="1970048" y="811613"/>
            <a:chExt cx="588000" cy="588000"/>
          </a:xfrm>
        </p:grpSpPr>
        <p:sp>
          <p:nvSpPr>
            <p:cNvPr id="1302" name="Google Shape;1302;p93"/>
            <p:cNvSpPr/>
            <p:nvPr/>
          </p:nvSpPr>
          <p:spPr>
            <a:xfrm rot="39023">
              <a:off x="1973329" y="814894"/>
              <a:ext cx="581437" cy="581437"/>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3"/>
            <p:cNvSpPr/>
            <p:nvPr/>
          </p:nvSpPr>
          <p:spPr>
            <a:xfrm rot="10800000">
              <a:off x="1973295" y="814927"/>
              <a:ext cx="581400" cy="581400"/>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93"/>
          <p:cNvGrpSpPr/>
          <p:nvPr/>
        </p:nvGrpSpPr>
        <p:grpSpPr>
          <a:xfrm rot="7200165">
            <a:off x="5229930" y="3161636"/>
            <a:ext cx="585011" cy="585536"/>
            <a:chOff x="1977085" y="811649"/>
            <a:chExt cx="588000" cy="588000"/>
          </a:xfrm>
        </p:grpSpPr>
        <p:sp>
          <p:nvSpPr>
            <p:cNvPr id="1305" name="Google Shape;1305;p93"/>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3"/>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93"/>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1308" name="Google Shape;1308;p93"/>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309" name="Google Shape;1309;p93"/>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310" name="Google Shape;1310;p93"/>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Trust yourself</a:t>
            </a:r>
            <a:endParaRPr sz="1800">
              <a:latin typeface="Roboto"/>
              <a:ea typeface="Roboto"/>
              <a:cs typeface="Roboto"/>
              <a:sym typeface="Roboto"/>
            </a:endParaRPr>
          </a:p>
        </p:txBody>
      </p:sp>
      <p:sp>
        <p:nvSpPr>
          <p:cNvPr id="1311" name="Google Shape;1311;p93"/>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312" name="Google Shape;1312;p93"/>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pic>
        <p:nvPicPr>
          <p:cNvPr id="1318" name="Google Shape;1318;p94"/>
          <p:cNvPicPr preferRelativeResize="0"/>
          <p:nvPr/>
        </p:nvPicPr>
        <p:blipFill rotWithShape="1">
          <a:blip r:embed="rId3">
            <a:alphaModFix/>
          </a:blip>
          <a:srcRect b="0" l="0" r="0" t="0"/>
          <a:stretch/>
        </p:blipFill>
        <p:spPr>
          <a:xfrm>
            <a:off x="471550" y="1192000"/>
            <a:ext cx="5531274" cy="3573413"/>
          </a:xfrm>
          <a:prstGeom prst="rect">
            <a:avLst/>
          </a:prstGeom>
          <a:noFill/>
          <a:ln>
            <a:noFill/>
          </a:ln>
        </p:spPr>
      </p:pic>
      <p:sp>
        <p:nvSpPr>
          <p:cNvPr id="1319" name="Google Shape;1319;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And</a:t>
            </a:r>
            <a:r>
              <a:rPr lang="en"/>
              <a:t> Remember...</a:t>
            </a:r>
            <a:endParaRPr/>
          </a:p>
        </p:txBody>
      </p:sp>
      <p:sp>
        <p:nvSpPr>
          <p:cNvPr id="1320" name="Google Shape;1320;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If you want to go fast, go alone. If you want to go far, go with a team.</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Fu: </a:t>
            </a:r>
            <a:r>
              <a:rPr lang="en"/>
              <a:t>The Most Important Skill of All</a:t>
            </a:r>
            <a:endParaRPr/>
          </a:p>
        </p:txBody>
      </p:sp>
      <p:sp>
        <p:nvSpPr>
          <p:cNvPr id="1328" name="Google Shape;1328;p95"/>
          <p:cNvSpPr txBox="1"/>
          <p:nvPr>
            <p:ph idx="1" type="subTitle"/>
          </p:nvPr>
        </p:nvSpPr>
        <p:spPr>
          <a:xfrm>
            <a:off x="1489000" y="25372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u="sng">
                <a:solidFill>
                  <a:schemeClr val="hlink"/>
                </a:solidFill>
                <a:hlinkClick r:id="rId4"/>
              </a:rPr>
              <a:t>What Is Google Fu?</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9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Course Structure</a:t>
            </a:r>
            <a:endParaRPr/>
          </a:p>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Daily Schedule</a:t>
            </a:r>
            <a:endParaRPr/>
          </a:p>
        </p:txBody>
      </p:sp>
      <p:sp>
        <p:nvSpPr>
          <p:cNvPr id="1341" name="Google Shape;1341;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each class, we’ll cover</a:t>
            </a:r>
            <a:r>
              <a:rPr lang="en"/>
              <a:t> the following:</a:t>
            </a:r>
            <a:endParaRPr/>
          </a:p>
        </p:txBody>
      </p:sp>
      <p:sp>
        <p:nvSpPr>
          <p:cNvPr id="1342" name="Google Shape;1342;p97"/>
          <p:cNvSpPr txBox="1"/>
          <p:nvPr>
            <p:ph idx="3" type="subTitle"/>
          </p:nvPr>
        </p:nvSpPr>
        <p:spPr>
          <a:xfrm>
            <a:off x="-12150" y="1274650"/>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Set objectives</a:t>
            </a:r>
            <a:endParaRPr/>
          </a:p>
        </p:txBody>
      </p:sp>
      <p:sp>
        <p:nvSpPr>
          <p:cNvPr id="1343" name="Google Shape;1343;p97"/>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Brief background lecture</a:t>
            </a:r>
            <a:endParaRPr/>
          </a:p>
        </p:txBody>
      </p:sp>
      <p:sp>
        <p:nvSpPr>
          <p:cNvPr id="1344" name="Google Shape;1344;p97"/>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Watch me/coding demos</a:t>
            </a:r>
            <a:endParaRPr/>
          </a:p>
        </p:txBody>
      </p:sp>
      <p:sp>
        <p:nvSpPr>
          <p:cNvPr id="1345" name="Google Shape;1345;p97"/>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Code discussions</a:t>
            </a:r>
            <a:endParaRPr/>
          </a:p>
        </p:txBody>
      </p:sp>
      <p:sp>
        <p:nvSpPr>
          <p:cNvPr id="1346" name="Google Shape;1346;p97"/>
          <p:cNvSpPr txBox="1"/>
          <p:nvPr>
            <p:ph idx="7" type="subTitle"/>
          </p:nvPr>
        </p:nvSpPr>
        <p:spPr>
          <a:xfrm>
            <a:off x="12475" y="3622088"/>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In-class exercises</a:t>
            </a:r>
            <a:endParaRPr/>
          </a:p>
        </p:txBody>
      </p:sp>
      <p:sp>
        <p:nvSpPr>
          <p:cNvPr id="1347" name="Google Shape;1347;p97"/>
          <p:cNvSpPr txBox="1"/>
          <p:nvPr>
            <p:ph idx="8" type="subTitle"/>
          </p:nvPr>
        </p:nvSpPr>
        <p:spPr>
          <a:xfrm>
            <a:off x="12475" y="4236125"/>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Project work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Daily Schedule</a:t>
            </a:r>
            <a:endParaRPr/>
          </a:p>
        </p:txBody>
      </p:sp>
      <p:sp>
        <p:nvSpPr>
          <p:cNvPr id="1354" name="Google Shape;1354;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each class, we’ll cover the following:</a:t>
            </a:r>
            <a:endParaRPr>
              <a:solidFill>
                <a:schemeClr val="dk1"/>
              </a:solidFill>
            </a:endParaRPr>
          </a:p>
          <a:p>
            <a:pPr indent="0" lvl="0" marL="0" rtl="0" algn="l">
              <a:spcBef>
                <a:spcPts val="0"/>
              </a:spcBef>
              <a:spcAft>
                <a:spcPts val="0"/>
              </a:spcAft>
              <a:buNone/>
            </a:pPr>
            <a:r>
              <a:t/>
            </a:r>
            <a:endParaRPr/>
          </a:p>
        </p:txBody>
      </p:sp>
      <p:sp>
        <p:nvSpPr>
          <p:cNvPr id="1355" name="Google Shape;1355;p98"/>
          <p:cNvSpPr txBox="1"/>
          <p:nvPr>
            <p:ph idx="3" type="subTitle"/>
          </p:nvPr>
        </p:nvSpPr>
        <p:spPr>
          <a:xfrm>
            <a:off x="-12150" y="1274650"/>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Set objectives</a:t>
            </a:r>
            <a:endParaRPr/>
          </a:p>
        </p:txBody>
      </p:sp>
      <p:sp>
        <p:nvSpPr>
          <p:cNvPr id="1356" name="Google Shape;1356;p98"/>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Brief background lecture</a:t>
            </a:r>
            <a:endParaRPr/>
          </a:p>
        </p:txBody>
      </p:sp>
      <p:sp>
        <p:nvSpPr>
          <p:cNvPr id="1357" name="Google Shape;1357;p98"/>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Clr>
                <a:srgbClr val="000000"/>
              </a:buClr>
              <a:buSzPts val="1100"/>
              <a:buFont typeface="Arial"/>
              <a:buNone/>
            </a:pPr>
            <a:r>
              <a:rPr lang="en">
                <a:solidFill>
                  <a:schemeClr val="dk1"/>
                </a:solidFill>
              </a:rPr>
              <a:t>Watch me/coding demos</a:t>
            </a:r>
            <a:endParaRPr/>
          </a:p>
        </p:txBody>
      </p:sp>
      <p:sp>
        <p:nvSpPr>
          <p:cNvPr id="1358" name="Google Shape;1358;p98"/>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Code discussions</a:t>
            </a:r>
            <a:endParaRPr/>
          </a:p>
        </p:txBody>
      </p:sp>
      <p:sp>
        <p:nvSpPr>
          <p:cNvPr id="1359" name="Google Shape;1359;p98"/>
          <p:cNvSpPr txBox="1"/>
          <p:nvPr>
            <p:ph idx="7" type="subTitle"/>
          </p:nvPr>
        </p:nvSpPr>
        <p:spPr>
          <a:xfrm>
            <a:off x="-12150" y="3622100"/>
            <a:ext cx="52632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In-class exercises</a:t>
            </a:r>
            <a:endParaRPr/>
          </a:p>
        </p:txBody>
      </p:sp>
      <p:sp>
        <p:nvSpPr>
          <p:cNvPr id="1360" name="Google Shape;1360;p98"/>
          <p:cNvSpPr txBox="1"/>
          <p:nvPr>
            <p:ph idx="8" type="subTitle"/>
          </p:nvPr>
        </p:nvSpPr>
        <p:spPr>
          <a:xfrm>
            <a:off x="-12100" y="4236125"/>
            <a:ext cx="48783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Project work</a:t>
            </a:r>
            <a:endParaRPr/>
          </a:p>
        </p:txBody>
      </p:sp>
      <p:sp>
        <p:nvSpPr>
          <p:cNvPr id="1361" name="Google Shape;1361;p98"/>
          <p:cNvSpPr txBox="1"/>
          <p:nvPr/>
        </p:nvSpPr>
        <p:spPr>
          <a:xfrm>
            <a:off x="5650600" y="3914350"/>
            <a:ext cx="2806200" cy="10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This is the super important stuff</a:t>
            </a:r>
            <a:r>
              <a:rPr lang="en">
                <a:latin typeface="Roboto"/>
                <a:ea typeface="Roboto"/>
                <a:cs typeface="Roboto"/>
                <a:sym typeface="Roboto"/>
              </a:rPr>
              <a:t>—ALWAYS BE CODING</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b="1"/>
          </a:p>
        </p:txBody>
      </p:sp>
      <p:pic>
        <p:nvPicPr>
          <p:cNvPr id="1362" name="Google Shape;1362;p98"/>
          <p:cNvPicPr preferRelativeResize="0"/>
          <p:nvPr/>
        </p:nvPicPr>
        <p:blipFill>
          <a:blip r:embed="rId3">
            <a:alphaModFix/>
          </a:blip>
          <a:stretch>
            <a:fillRect/>
          </a:stretch>
        </p:blipFill>
        <p:spPr>
          <a:xfrm>
            <a:off x="4783425" y="3781562"/>
            <a:ext cx="867168" cy="9643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Prework</a:t>
            </a:r>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pic>
        <p:nvPicPr>
          <p:cNvPr id="1094" name="Google Shape;1094;p73"/>
          <p:cNvPicPr preferRelativeResize="0"/>
          <p:nvPr/>
        </p:nvPicPr>
        <p:blipFill rotWithShape="1">
          <a:blip r:embed="rId3">
            <a:alphaModFix/>
          </a:blip>
          <a:srcRect b="0" l="9" r="9" t="0"/>
          <a:stretch/>
        </p:blipFill>
        <p:spPr>
          <a:xfrm>
            <a:off x="-12300" y="-50"/>
            <a:ext cx="9168600" cy="5158256"/>
          </a:xfrm>
          <a:prstGeom prst="rect">
            <a:avLst/>
          </a:prstGeom>
          <a:noFill/>
          <a:ln>
            <a:noFill/>
          </a:ln>
        </p:spPr>
      </p:pic>
      <p:sp>
        <p:nvSpPr>
          <p:cNvPr id="1095" name="Google Shape;1095;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Your Goals</a:t>
            </a:r>
            <a:endParaRPr>
              <a:solidFill>
                <a:srgbClr val="FFFFFF"/>
              </a:solidFill>
            </a:endParaRPr>
          </a:p>
        </p:txBody>
      </p:sp>
      <p:sp>
        <p:nvSpPr>
          <p:cNvPr id="1096" name="Google Shape;1096;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B</a:t>
            </a:r>
            <a:r>
              <a:rPr lang="en">
                <a:solidFill>
                  <a:srgbClr val="FFFFFF"/>
                </a:solidFill>
              </a:rPr>
              <a:t>asically</a:t>
            </a:r>
            <a:r>
              <a:rPr lang="en">
                <a:solidFill>
                  <a:srgbClr val="FFFFFF"/>
                </a:solidFill>
              </a:rPr>
              <a:t>, </a:t>
            </a:r>
            <a:r>
              <a:rPr lang="en">
                <a:solidFill>
                  <a:srgbClr val="FFFFFF"/>
                </a:solidFill>
              </a:rPr>
              <a:t>100</a:t>
            </a:r>
            <a:r>
              <a:rPr lang="en">
                <a:solidFill>
                  <a:srgbClr val="FFFFFF"/>
                </a:solidFill>
              </a:rPr>
              <a:t>% of you said </a:t>
            </a:r>
            <a:r>
              <a:rPr b="1" lang="en">
                <a:solidFill>
                  <a:srgbClr val="FFFFFF"/>
                </a:solidFill>
              </a:rPr>
              <a:t>new career.</a:t>
            </a:r>
            <a:endParaRPr b="1">
              <a:solidFill>
                <a:srgbClr val="FFFFFF"/>
              </a:solidFill>
            </a:endParaRPr>
          </a:p>
        </p:txBody>
      </p:sp>
      <p:cxnSp>
        <p:nvCxnSpPr>
          <p:cNvPr id="1097" name="Google Shape;1097;p73"/>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Software Checklist</a:t>
            </a:r>
            <a:endParaRPr/>
          </a:p>
        </p:txBody>
      </p:sp>
      <p:sp>
        <p:nvSpPr>
          <p:cNvPr id="1375" name="Google Shape;1375;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At this point, you should have all of these installed:</a:t>
            </a:r>
            <a:endParaRPr/>
          </a:p>
        </p:txBody>
      </p:sp>
      <p:sp>
        <p:nvSpPr>
          <p:cNvPr id="1376" name="Google Shape;1376;p100"/>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lang="en" sz="1800"/>
              <a:t>Slack </a:t>
            </a:r>
            <a:endParaRPr sz="1800"/>
          </a:p>
          <a:p>
            <a:pPr indent="0" lvl="0" marL="0" rtl="0" algn="l">
              <a:lnSpc>
                <a:spcPct val="140000"/>
              </a:lnSpc>
              <a:spcBef>
                <a:spcPts val="800"/>
              </a:spcBef>
              <a:spcAft>
                <a:spcPts val="0"/>
              </a:spcAft>
              <a:buClr>
                <a:schemeClr val="dk1"/>
              </a:buClr>
              <a:buSzPts val="1100"/>
              <a:buFont typeface="Arial"/>
              <a:buNone/>
            </a:pPr>
            <a:r>
              <a:rPr lang="en" sz="1800"/>
              <a:t>Visual Studio Code</a:t>
            </a:r>
            <a:endParaRPr sz="1800"/>
          </a:p>
          <a:p>
            <a:pPr indent="0" lvl="0" marL="0" rtl="0" algn="l">
              <a:lnSpc>
                <a:spcPct val="140000"/>
              </a:lnSpc>
              <a:spcBef>
                <a:spcPts val="800"/>
              </a:spcBef>
              <a:spcAft>
                <a:spcPts val="0"/>
              </a:spcAft>
              <a:buClr>
                <a:schemeClr val="dk1"/>
              </a:buClr>
              <a:buSzPts val="1100"/>
              <a:buFont typeface="Arial"/>
              <a:buNone/>
            </a:pPr>
            <a:r>
              <a:rPr lang="en" sz="1800"/>
              <a:t>Git</a:t>
            </a:r>
            <a:endParaRPr sz="1800"/>
          </a:p>
          <a:p>
            <a:pPr indent="0" lvl="0" marL="0" rtl="0" algn="l">
              <a:lnSpc>
                <a:spcPct val="140000"/>
              </a:lnSpc>
              <a:spcBef>
                <a:spcPts val="800"/>
              </a:spcBef>
              <a:spcAft>
                <a:spcPts val="0"/>
              </a:spcAft>
              <a:buClr>
                <a:schemeClr val="dk1"/>
              </a:buClr>
              <a:buSzPts val="1100"/>
              <a:buFont typeface="Arial"/>
              <a:buNone/>
            </a:pPr>
            <a:r>
              <a:rPr lang="en" sz="1800"/>
              <a:t>Git Bash (Windows) or Terminal (Mac)</a:t>
            </a:r>
            <a:endParaRPr sz="1800"/>
          </a:p>
          <a:p>
            <a:pPr indent="0" lvl="0" marL="0" rtl="0" algn="l">
              <a:lnSpc>
                <a:spcPct val="140000"/>
              </a:lnSpc>
              <a:spcBef>
                <a:spcPts val="800"/>
              </a:spcBef>
              <a:spcAft>
                <a:spcPts val="0"/>
              </a:spcAft>
              <a:buClr>
                <a:schemeClr val="dk1"/>
              </a:buClr>
              <a:buSzPts val="1100"/>
              <a:buFont typeface="Arial"/>
              <a:buNone/>
            </a:pPr>
            <a:r>
              <a:rPr lang="en" sz="1800"/>
              <a:t>Node.js</a:t>
            </a:r>
            <a:endParaRPr sz="1800"/>
          </a:p>
          <a:p>
            <a:pPr indent="0" lvl="0" marL="0" rtl="0" algn="l">
              <a:lnSpc>
                <a:spcPct val="140000"/>
              </a:lnSpc>
              <a:spcBef>
                <a:spcPts val="800"/>
              </a:spcBef>
              <a:spcAft>
                <a:spcPts val="0"/>
              </a:spcAft>
              <a:buClr>
                <a:schemeClr val="dk1"/>
              </a:buClr>
              <a:buSzPts val="1100"/>
              <a:buFont typeface="Arial"/>
              <a:buNone/>
            </a:pPr>
            <a:r>
              <a:rPr lang="en" sz="1800"/>
              <a:t>Heroku-CLI</a:t>
            </a:r>
            <a:endParaRPr sz="1800"/>
          </a:p>
          <a:p>
            <a:pPr indent="0" lvl="0" marL="0" rtl="0" algn="l">
              <a:lnSpc>
                <a:spcPct val="140000"/>
              </a:lnSpc>
              <a:spcBef>
                <a:spcPts val="800"/>
              </a:spcBef>
              <a:spcAft>
                <a:spcPts val="800"/>
              </a:spcAft>
              <a:buNone/>
            </a:pPr>
            <a:r>
              <a:rPr lang="en" sz="1800"/>
              <a:t>Google Chrome</a:t>
            </a:r>
            <a:endParaRPr sz="1800"/>
          </a:p>
        </p:txBody>
      </p:sp>
      <p:sp>
        <p:nvSpPr>
          <p:cNvPr id="1377" name="Google Shape;1377;p100"/>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0"/>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0"/>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0"/>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0"/>
          <p:cNvSpPr/>
          <p:nvPr/>
        </p:nvSpPr>
        <p:spPr>
          <a:xfrm>
            <a:off x="572200" y="332845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0"/>
          <p:cNvSpPr/>
          <p:nvPr/>
        </p:nvSpPr>
        <p:spPr>
          <a:xfrm>
            <a:off x="572200" y="383233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0"/>
          <p:cNvSpPr/>
          <p:nvPr/>
        </p:nvSpPr>
        <p:spPr>
          <a:xfrm>
            <a:off x="572200" y="431011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Accounts Checklist</a:t>
            </a:r>
            <a:endParaRPr/>
          </a:p>
        </p:txBody>
      </p:sp>
      <p:sp>
        <p:nvSpPr>
          <p:cNvPr id="1390" name="Google Shape;1390;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should also have accounts for:</a:t>
            </a:r>
            <a:endParaRPr/>
          </a:p>
        </p:txBody>
      </p:sp>
      <p:sp>
        <p:nvSpPr>
          <p:cNvPr id="1391" name="Google Shape;1391;p101"/>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GitHub (with SSH Integration)</a:t>
            </a:r>
            <a:endParaRPr sz="1800"/>
          </a:p>
          <a:p>
            <a:pPr indent="0" lvl="0" marL="0" rtl="0" algn="l">
              <a:lnSpc>
                <a:spcPct val="140000"/>
              </a:lnSpc>
              <a:spcBef>
                <a:spcPts val="800"/>
              </a:spcBef>
              <a:spcAft>
                <a:spcPts val="0"/>
              </a:spcAft>
              <a:buNone/>
            </a:pPr>
            <a:r>
              <a:rPr lang="en" sz="1800"/>
              <a:t>Heroku</a:t>
            </a:r>
            <a:endParaRPr sz="1800"/>
          </a:p>
          <a:p>
            <a:pPr indent="0" lvl="0" marL="0" rtl="0" algn="l">
              <a:lnSpc>
                <a:spcPct val="140000"/>
              </a:lnSpc>
              <a:spcBef>
                <a:spcPts val="800"/>
              </a:spcBef>
              <a:spcAft>
                <a:spcPts val="0"/>
              </a:spcAft>
              <a:buNone/>
            </a:pPr>
            <a:r>
              <a:rPr lang="en" sz="1800"/>
              <a:t>LinkedIn</a:t>
            </a:r>
            <a:endParaRPr sz="1800"/>
          </a:p>
          <a:p>
            <a:pPr indent="0" lvl="0" marL="0" rtl="0" algn="l">
              <a:lnSpc>
                <a:spcPct val="140000"/>
              </a:lnSpc>
              <a:spcBef>
                <a:spcPts val="800"/>
              </a:spcBef>
              <a:spcAft>
                <a:spcPts val="0"/>
              </a:spcAft>
              <a:buNone/>
            </a:pPr>
            <a:r>
              <a:rPr lang="en" sz="1800"/>
              <a:t>Stack Overflow</a:t>
            </a:r>
            <a:endParaRPr sz="1800"/>
          </a:p>
          <a:p>
            <a:pPr indent="0" lvl="0" marL="0" rtl="0" algn="l">
              <a:lnSpc>
                <a:spcPct val="140000"/>
              </a:lnSpc>
              <a:spcBef>
                <a:spcPts val="800"/>
              </a:spcBef>
              <a:spcAft>
                <a:spcPts val="800"/>
              </a:spcAft>
              <a:buNone/>
            </a:pPr>
            <a:r>
              <a:t/>
            </a:r>
            <a:endParaRPr sz="1800"/>
          </a:p>
        </p:txBody>
      </p:sp>
      <p:sp>
        <p:nvSpPr>
          <p:cNvPr id="1392" name="Google Shape;1392;p101"/>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1"/>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1"/>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1"/>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Self-Check</a:t>
            </a:r>
            <a:endParaRPr/>
          </a:p>
        </p:txBody>
      </p:sp>
      <p:sp>
        <p:nvSpPr>
          <p:cNvPr id="1402" name="Google Shape;1402;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Let’s do some quick checks of the following:</a:t>
            </a:r>
            <a:endParaRPr/>
          </a:p>
        </p:txBody>
      </p:sp>
      <p:sp>
        <p:nvSpPr>
          <p:cNvPr id="1403" name="Google Shape;1403;p102"/>
          <p:cNvSpPr txBox="1"/>
          <p:nvPr>
            <p:ph idx="3" type="body"/>
          </p:nvPr>
        </p:nvSpPr>
        <p:spPr>
          <a:xfrm>
            <a:off x="985000" y="1280150"/>
            <a:ext cx="81591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Visual Studio Code Check</a:t>
            </a:r>
            <a:endParaRPr sz="1800"/>
          </a:p>
          <a:p>
            <a:pPr indent="0" lvl="0" marL="0" rtl="0" algn="l">
              <a:lnSpc>
                <a:spcPct val="140000"/>
              </a:lnSpc>
              <a:spcBef>
                <a:spcPts val="800"/>
              </a:spcBef>
              <a:spcAft>
                <a:spcPts val="0"/>
              </a:spcAft>
              <a:buNone/>
            </a:pPr>
            <a:r>
              <a:rPr lang="en" sz="1800"/>
              <a:t>Git Bash/Terminal Check</a:t>
            </a:r>
            <a:endParaRPr sz="1800"/>
          </a:p>
          <a:p>
            <a:pPr indent="0" lvl="0" marL="0" rtl="0" algn="l">
              <a:lnSpc>
                <a:spcPct val="140000"/>
              </a:lnSpc>
              <a:spcBef>
                <a:spcPts val="800"/>
              </a:spcBef>
              <a:spcAft>
                <a:spcPts val="0"/>
              </a:spcAft>
              <a:buNone/>
            </a:pPr>
            <a:r>
              <a:rPr lang="en" sz="1800"/>
              <a:t>Node Check</a:t>
            </a:r>
            <a:endParaRPr sz="1800"/>
          </a:p>
          <a:p>
            <a:pPr indent="0" lvl="0" marL="0" rtl="0" algn="l">
              <a:lnSpc>
                <a:spcPct val="140000"/>
              </a:lnSpc>
              <a:spcBef>
                <a:spcPts val="800"/>
              </a:spcBef>
              <a:spcAft>
                <a:spcPts val="0"/>
              </a:spcAft>
              <a:buNone/>
            </a:pPr>
            <a:r>
              <a:rPr lang="en" sz="1800"/>
              <a:t>Git Check</a:t>
            </a:r>
            <a:endParaRPr sz="1800"/>
          </a:p>
          <a:p>
            <a:pPr indent="0" lvl="0" marL="0" rtl="0" algn="l">
              <a:lnSpc>
                <a:spcPct val="140000"/>
              </a:lnSpc>
              <a:spcBef>
                <a:spcPts val="800"/>
              </a:spcBef>
              <a:spcAft>
                <a:spcPts val="0"/>
              </a:spcAft>
              <a:buNone/>
            </a:pPr>
            <a:r>
              <a:rPr lang="en" sz="1800"/>
              <a:t>Heroku Check</a:t>
            </a:r>
            <a:endParaRPr sz="1800"/>
          </a:p>
          <a:p>
            <a:pPr indent="0" lvl="0" marL="0" rtl="0" algn="l">
              <a:lnSpc>
                <a:spcPct val="140000"/>
              </a:lnSpc>
              <a:spcBef>
                <a:spcPts val="800"/>
              </a:spcBef>
              <a:spcAft>
                <a:spcPts val="0"/>
              </a:spcAft>
              <a:buNone/>
            </a:pPr>
            <a:r>
              <a:t/>
            </a:r>
            <a:endParaRPr sz="1800"/>
          </a:p>
          <a:p>
            <a:pPr indent="0" lvl="0" marL="0" rtl="0" algn="l">
              <a:lnSpc>
                <a:spcPct val="140000"/>
              </a:lnSpc>
              <a:spcBef>
                <a:spcPts val="800"/>
              </a:spcBef>
              <a:spcAft>
                <a:spcPts val="800"/>
              </a:spcAft>
              <a:buNone/>
            </a:pPr>
            <a:r>
              <a:t/>
            </a:r>
            <a:endParaRPr sz="1800"/>
          </a:p>
        </p:txBody>
      </p:sp>
      <p:sp>
        <p:nvSpPr>
          <p:cNvPr id="1404" name="Google Shape;1404;p102"/>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2"/>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2"/>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2"/>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2"/>
          <p:cNvSpPr/>
          <p:nvPr/>
        </p:nvSpPr>
        <p:spPr>
          <a:xfrm>
            <a:off x="572200" y="332845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0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Modern Web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Exactly Is </a:t>
            </a:r>
            <a:r>
              <a:rPr lang="en"/>
              <a:t>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5"/>
          <p:cNvSpPr txBox="1"/>
          <p:nvPr>
            <p:ph type="title"/>
          </p:nvPr>
        </p:nvSpPr>
        <p:spPr>
          <a:xfrm>
            <a:off x="-12300" y="361725"/>
            <a:ext cx="8689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“Magic” of YouTube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2"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434" name="Google Shape;1434;p106"/>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webpage</a:t>
            </a:r>
            <a:endParaRPr sz="900">
              <a:latin typeface="Roboto Medium"/>
              <a:ea typeface="Roboto Medium"/>
              <a:cs typeface="Roboto Medium"/>
              <a:sym typeface="Roboto Medium"/>
            </a:endParaRPr>
          </a:p>
        </p:txBody>
      </p:sp>
      <p:grpSp>
        <p:nvGrpSpPr>
          <p:cNvPr id="1435" name="Google Shape;1435;p106"/>
          <p:cNvGrpSpPr/>
          <p:nvPr/>
        </p:nvGrpSpPr>
        <p:grpSpPr>
          <a:xfrm flipH="1" rot="5400000">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37" name="Google Shape;1437;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106"/>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1" name="Google Shape;1441;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106"/>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5" name="Google Shape;1445;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106"/>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9" name="Google Shape;1449;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106"/>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a:t>
            </a:r>
            <a:r>
              <a:rPr lang="en" sz="900">
                <a:solidFill>
                  <a:schemeClr val="dk1"/>
                </a:solidFill>
                <a:latin typeface="Roboto Medium"/>
                <a:ea typeface="Roboto Medium"/>
                <a:cs typeface="Roboto Medium"/>
                <a:sym typeface="Roboto Medium"/>
              </a:rPr>
              <a:t>r</a:t>
            </a:r>
            <a:r>
              <a:rPr lang="en" sz="900">
                <a:solidFill>
                  <a:schemeClr val="dk1"/>
                </a:solidFill>
                <a:latin typeface="Roboto Medium"/>
                <a:ea typeface="Roboto Medium"/>
                <a:cs typeface="Roboto Medium"/>
                <a:sym typeface="Roboto Medium"/>
              </a:rPr>
              <a:t>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3" name="Google Shape;1453;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106"/>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106"/>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a:t>
            </a:r>
            <a:r>
              <a:rPr lang="en" sz="900">
                <a:solidFill>
                  <a:schemeClr val="dk1"/>
                </a:solidFill>
                <a:latin typeface="Roboto Medium"/>
                <a:ea typeface="Roboto Medium"/>
                <a:cs typeface="Roboto Medium"/>
                <a:sym typeface="Roboto Medium"/>
              </a:rPr>
              <a:t>late engine</a:t>
            </a:r>
            <a:endParaRPr sz="900">
              <a:solidFill>
                <a:schemeClr val="dk1"/>
              </a:solidFill>
              <a:latin typeface="Roboto Medium"/>
              <a:ea typeface="Roboto Medium"/>
              <a:cs typeface="Roboto Medium"/>
              <a:sym typeface="Roboto Medium"/>
            </a:endParaRPr>
          </a:p>
        </p:txBody>
      </p:sp>
      <p:grpSp>
        <p:nvGrpSpPr>
          <p:cNvPr id="1462" name="Google Shape;1462;p106"/>
          <p:cNvGrpSpPr/>
          <p:nvPr/>
        </p:nvGrpSpPr>
        <p:grpSpPr>
          <a:xfrm flipH="1" rot="5400000">
            <a:off x="5052608" y="4103129"/>
            <a:ext cx="581913" cy="235524"/>
            <a:chOff x="1782310" y="2784872"/>
            <a:chExt cx="820404" cy="260998"/>
          </a:xfrm>
        </p:grpSpPr>
        <p:sp>
          <p:nvSpPr>
            <p:cNvPr id="1463" name="Google Shape;1463;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106"/>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466" name="Google Shape;1466;p106"/>
          <p:cNvGrpSpPr/>
          <p:nvPr/>
        </p:nvGrpSpPr>
        <p:grpSpPr>
          <a:xfrm flipH="1" rot="5400000">
            <a:off x="4901454" y="3497321"/>
            <a:ext cx="740333" cy="235524"/>
            <a:chOff x="1782310" y="2784872"/>
            <a:chExt cx="820404" cy="260998"/>
          </a:xfrm>
        </p:grpSpPr>
        <p:sp>
          <p:nvSpPr>
            <p:cNvPr id="1467" name="Google Shape;1467;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9" name="Google Shape;1469;p106"/>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106"/>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106"/>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3" name="Google Shape;1483;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a:t>
            </a:r>
            <a:r>
              <a:rPr lang="en"/>
              <a:t>Development</a:t>
            </a:r>
            <a:endParaRPr/>
          </a:p>
          <a:p>
            <a:pPr indent="0" lvl="0" marL="0" rtl="0" algn="l">
              <a:spcBef>
                <a:spcPts val="0"/>
              </a:spcBef>
              <a:spcAft>
                <a:spcPts val="0"/>
              </a:spcAft>
              <a:buNone/>
            </a:pPr>
            <a:r>
              <a:t/>
            </a: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talks to </a:t>
            </a:r>
            <a:r>
              <a:rPr lang="en" sz="900">
                <a:solidFill>
                  <a:schemeClr val="dk1"/>
                </a:solidFill>
                <a:latin typeface="Roboto Medium"/>
                <a:ea typeface="Roboto Medium"/>
                <a:cs typeface="Roboto Medium"/>
                <a:sym typeface="Roboto Medium"/>
              </a:rPr>
              <a:t>s</a:t>
            </a:r>
            <a:r>
              <a:rPr lang="en" sz="900">
                <a:solidFill>
                  <a:schemeClr val="dk1"/>
                </a:solidFill>
                <a:latin typeface="Roboto Medium"/>
                <a:ea typeface="Roboto Medium"/>
                <a:cs typeface="Roboto Medium"/>
                <a:sym typeface="Roboto Medium"/>
              </a:rPr>
              <a:t>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106"/>
          <p:cNvGrpSpPr/>
          <p:nvPr/>
        </p:nvGrpSpPr>
        <p:grpSpPr>
          <a:xfrm flipH="1" rot="5400000">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3" name="Google Shape;1493;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106"/>
          <p:cNvGrpSpPr/>
          <p:nvPr/>
        </p:nvGrpSpPr>
        <p:grpSpPr>
          <a:xfrm flipH="1" rot="10800000">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7" name="Google Shape;1497;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6"/>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 end</a:t>
            </a:r>
            <a:endParaRPr sz="120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 end</a:t>
            </a:r>
            <a:endParaRPr sz="120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a:t>
            </a:r>
            <a:r>
              <a:rPr lang="en" sz="1000">
                <a:solidFill>
                  <a:srgbClr val="FFFFFF"/>
                </a:solidFill>
                <a:latin typeface="Roboto"/>
                <a:ea typeface="Roboto"/>
                <a:cs typeface="Roboto"/>
                <a:sym typeface="Roboto"/>
              </a:rPr>
              <a:t>end</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cxnSp>
        <p:nvCxnSpPr>
          <p:cNvPr id="1514" name="Google Shape;1514;p107"/>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515" name="Google Shape;1515;p107"/>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 page</a:t>
            </a:r>
            <a:endParaRPr sz="900">
              <a:latin typeface="Roboto Medium"/>
              <a:ea typeface="Roboto Medium"/>
              <a:cs typeface="Roboto Medium"/>
              <a:sym typeface="Roboto Medium"/>
            </a:endParaRPr>
          </a:p>
        </p:txBody>
      </p:sp>
      <p:grpSp>
        <p:nvGrpSpPr>
          <p:cNvPr id="1516" name="Google Shape;1516;p107"/>
          <p:cNvGrpSpPr/>
          <p:nvPr/>
        </p:nvGrpSpPr>
        <p:grpSpPr>
          <a:xfrm flipH="1" rot="5400000">
            <a:off x="2273367" y="1459658"/>
            <a:ext cx="235524" cy="740333"/>
            <a:chOff x="5698139" y="2180119"/>
            <a:chExt cx="260998" cy="820404"/>
          </a:xfrm>
        </p:grpSpPr>
        <p:sp>
          <p:nvSpPr>
            <p:cNvPr id="1517" name="Google Shape;1517;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8" name="Google Shape;1518;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9" name="Google Shape;1519;p107"/>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107"/>
          <p:cNvGrpSpPr/>
          <p:nvPr/>
        </p:nvGrpSpPr>
        <p:grpSpPr>
          <a:xfrm rot="-5400000">
            <a:off x="2410430" y="995846"/>
            <a:ext cx="235524" cy="740333"/>
            <a:chOff x="5698139" y="2180119"/>
            <a:chExt cx="260998" cy="820404"/>
          </a:xfrm>
        </p:grpSpPr>
        <p:sp>
          <p:nvSpPr>
            <p:cNvPr id="1521" name="Google Shape;1521;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2" name="Google Shape;1522;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107"/>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shows web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page to the user</a:t>
            </a:r>
            <a:endParaRPr sz="900">
              <a:latin typeface="Roboto Medium"/>
              <a:ea typeface="Roboto Medium"/>
              <a:cs typeface="Roboto Medium"/>
              <a:sym typeface="Roboto Medium"/>
            </a:endParaRPr>
          </a:p>
        </p:txBody>
      </p:sp>
      <p:grpSp>
        <p:nvGrpSpPr>
          <p:cNvPr id="1524" name="Google Shape;1524;p107"/>
          <p:cNvGrpSpPr/>
          <p:nvPr/>
        </p:nvGrpSpPr>
        <p:grpSpPr>
          <a:xfrm rot="-5400000">
            <a:off x="3992137" y="995846"/>
            <a:ext cx="235524" cy="740333"/>
            <a:chOff x="5698139" y="2180119"/>
            <a:chExt cx="260998" cy="820404"/>
          </a:xfrm>
        </p:grpSpPr>
        <p:sp>
          <p:nvSpPr>
            <p:cNvPr id="1525" name="Google Shape;1525;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6" name="Google Shape;1526;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107"/>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a:t>
            </a:r>
            <a:endParaRPr sz="900">
              <a:solidFill>
                <a:schemeClr val="dk1"/>
              </a:solidFill>
              <a:latin typeface="Roboto Medium"/>
              <a:ea typeface="Roboto Medium"/>
              <a:cs typeface="Roboto Medium"/>
              <a:sym typeface="Roboto Medium"/>
            </a:endParaRPr>
          </a:p>
        </p:txBody>
      </p:sp>
      <p:grpSp>
        <p:nvGrpSpPr>
          <p:cNvPr id="1528" name="Google Shape;1528;p107"/>
          <p:cNvGrpSpPr/>
          <p:nvPr/>
        </p:nvGrpSpPr>
        <p:grpSpPr>
          <a:xfrm rot="-2166903">
            <a:off x="5532806" y="1495590"/>
            <a:ext cx="235754" cy="848372"/>
            <a:chOff x="5698139" y="2180119"/>
            <a:chExt cx="260998" cy="820404"/>
          </a:xfrm>
        </p:grpSpPr>
        <p:sp>
          <p:nvSpPr>
            <p:cNvPr id="1529" name="Google Shape;1529;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0" name="Google Shape;1530;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07"/>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sends HTML back to browser </a:t>
            </a:r>
            <a:endParaRPr sz="900">
              <a:solidFill>
                <a:schemeClr val="dk1"/>
              </a:solidFill>
              <a:latin typeface="Roboto Medium"/>
              <a:ea typeface="Roboto Medium"/>
              <a:cs typeface="Roboto Medium"/>
              <a:sym typeface="Roboto Medium"/>
            </a:endParaRPr>
          </a:p>
        </p:txBody>
      </p:sp>
      <p:grpSp>
        <p:nvGrpSpPr>
          <p:cNvPr id="1532" name="Google Shape;1532;p107"/>
          <p:cNvGrpSpPr/>
          <p:nvPr/>
        </p:nvGrpSpPr>
        <p:grpSpPr>
          <a:xfrm>
            <a:off x="5918761" y="2410504"/>
            <a:ext cx="235524" cy="740187"/>
            <a:chOff x="5698139" y="2180200"/>
            <a:chExt cx="260998" cy="820242"/>
          </a:xfrm>
        </p:grpSpPr>
        <p:sp>
          <p:nvSpPr>
            <p:cNvPr id="1533" name="Google Shape;1533;p107"/>
            <p:cNvSpPr/>
            <p:nvPr/>
          </p:nvSpPr>
          <p:spPr>
            <a:xfrm rot="5400000">
              <a:off x="5485627" y="2526933"/>
              <a:ext cx="816519"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4" name="Google Shape;1534;p107"/>
            <p:cNvSpPr/>
            <p:nvPr/>
          </p:nvSpPr>
          <p:spPr>
            <a:xfrm flipH="1" rot="5400000">
              <a:off x="5355129" y="2523209"/>
              <a:ext cx="816519"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107"/>
          <p:cNvGrpSpPr/>
          <p:nvPr/>
        </p:nvGrpSpPr>
        <p:grpSpPr>
          <a:xfrm rot="5400000">
            <a:off x="5510825" y="3740186"/>
            <a:ext cx="581913" cy="235524"/>
            <a:chOff x="1782310" y="2784872"/>
            <a:chExt cx="820404" cy="260998"/>
          </a:xfrm>
        </p:grpSpPr>
        <p:sp>
          <p:nvSpPr>
            <p:cNvPr id="1536" name="Google Shape;1536;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7" name="Google Shape;1537;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107"/>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539" name="Google Shape;1539;p107"/>
          <p:cNvGrpSpPr/>
          <p:nvPr/>
        </p:nvGrpSpPr>
        <p:grpSpPr>
          <a:xfrm rot="5400000">
            <a:off x="5510825" y="4309974"/>
            <a:ext cx="581913" cy="235524"/>
            <a:chOff x="1782310" y="2784872"/>
            <a:chExt cx="820404" cy="260998"/>
          </a:xfrm>
        </p:grpSpPr>
        <p:sp>
          <p:nvSpPr>
            <p:cNvPr id="1540" name="Google Shape;1540;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1" name="Google Shape;1541;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2" name="Google Shape;1542;p107"/>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endParaRPr sz="900">
              <a:solidFill>
                <a:schemeClr val="dk1"/>
              </a:solidFill>
              <a:latin typeface="Roboto Medium"/>
              <a:ea typeface="Roboto Medium"/>
              <a:cs typeface="Roboto Medium"/>
              <a:sym typeface="Roboto Medium"/>
            </a:endParaRPr>
          </a:p>
        </p:txBody>
      </p:sp>
      <p:grpSp>
        <p:nvGrpSpPr>
          <p:cNvPr id="1543" name="Google Shape;1543;p107"/>
          <p:cNvGrpSpPr/>
          <p:nvPr/>
        </p:nvGrpSpPr>
        <p:grpSpPr>
          <a:xfrm flipH="1" rot="5400000">
            <a:off x="5052608" y="4103129"/>
            <a:ext cx="581913" cy="235524"/>
            <a:chOff x="1782310" y="2784872"/>
            <a:chExt cx="820404" cy="260998"/>
          </a:xfrm>
        </p:grpSpPr>
        <p:sp>
          <p:nvSpPr>
            <p:cNvPr id="1544" name="Google Shape;1544;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5" name="Google Shape;1545;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107"/>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547" name="Google Shape;1547;p107"/>
          <p:cNvGrpSpPr/>
          <p:nvPr/>
        </p:nvGrpSpPr>
        <p:grpSpPr>
          <a:xfrm flipH="1" rot="5400000">
            <a:off x="4901454" y="3497321"/>
            <a:ext cx="740333" cy="235524"/>
            <a:chOff x="1782310" y="2784872"/>
            <a:chExt cx="820404" cy="260998"/>
          </a:xfrm>
        </p:grpSpPr>
        <p:sp>
          <p:nvSpPr>
            <p:cNvPr id="1548" name="Google Shape;1548;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9" name="Google Shape;1549;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107"/>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551" name="Google Shape;1551;p107"/>
          <p:cNvGrpSpPr/>
          <p:nvPr/>
        </p:nvGrpSpPr>
        <p:grpSpPr>
          <a:xfrm flipH="1">
            <a:off x="3531811" y="3426505"/>
            <a:ext cx="740333" cy="235524"/>
            <a:chOff x="1782310" y="2784872"/>
            <a:chExt cx="820404" cy="260998"/>
          </a:xfrm>
        </p:grpSpPr>
        <p:sp>
          <p:nvSpPr>
            <p:cNvPr id="1552" name="Google Shape;1552;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3" name="Google Shape;1553;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107"/>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555" name="Google Shape;1555;p107"/>
          <p:cNvGrpSpPr/>
          <p:nvPr/>
        </p:nvGrpSpPr>
        <p:grpSpPr>
          <a:xfrm flipH="1">
            <a:off x="1909807" y="3436726"/>
            <a:ext cx="740333" cy="235524"/>
            <a:chOff x="1782310" y="2784872"/>
            <a:chExt cx="820404" cy="260998"/>
          </a:xfrm>
        </p:grpSpPr>
        <p:sp>
          <p:nvSpPr>
            <p:cNvPr id="1556" name="Google Shape;1556;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7" name="Google Shape;1557;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107"/>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559" name="Google Shape;1559;p107"/>
          <p:cNvGrpSpPr/>
          <p:nvPr/>
        </p:nvGrpSpPr>
        <p:grpSpPr>
          <a:xfrm>
            <a:off x="2201077" y="2972913"/>
            <a:ext cx="740333" cy="235524"/>
            <a:chOff x="1782310" y="2784872"/>
            <a:chExt cx="820404" cy="260998"/>
          </a:xfrm>
        </p:grpSpPr>
        <p:sp>
          <p:nvSpPr>
            <p:cNvPr id="1560" name="Google Shape;1560;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1" name="Google Shape;1561;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107"/>
          <p:cNvGrpSpPr/>
          <p:nvPr/>
        </p:nvGrpSpPr>
        <p:grpSpPr>
          <a:xfrm rot="8633097">
            <a:off x="5379140" y="2321439"/>
            <a:ext cx="235754" cy="848372"/>
            <a:chOff x="5698139" y="2180119"/>
            <a:chExt cx="260998" cy="820404"/>
          </a:xfrm>
        </p:grpSpPr>
        <p:sp>
          <p:nvSpPr>
            <p:cNvPr id="1563" name="Google Shape;1563;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4" name="Google Shape;1564;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5" name="Google Shape;1565;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pic>
        <p:nvPicPr>
          <p:cNvPr id="1566" name="Google Shape;1566;p107"/>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567" name="Google Shape;1567;p107"/>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568" name="Google Shape;1568;p107"/>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569" name="Google Shape;1569;p107"/>
          <p:cNvGrpSpPr/>
          <p:nvPr/>
        </p:nvGrpSpPr>
        <p:grpSpPr>
          <a:xfrm rot="5400000">
            <a:off x="5628091" y="3621867"/>
            <a:ext cx="347031" cy="222918"/>
            <a:chOff x="1782310" y="2784872"/>
            <a:chExt cx="820404" cy="260998"/>
          </a:xfrm>
        </p:grpSpPr>
        <p:sp>
          <p:nvSpPr>
            <p:cNvPr id="1570" name="Google Shape;1570;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1" name="Google Shape;1571;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107"/>
          <p:cNvGrpSpPr/>
          <p:nvPr/>
        </p:nvGrpSpPr>
        <p:grpSpPr>
          <a:xfrm flipH="1" rot="5400000">
            <a:off x="3859538" y="1506185"/>
            <a:ext cx="226964" cy="603818"/>
            <a:chOff x="5698139" y="2180119"/>
            <a:chExt cx="260998" cy="820404"/>
          </a:xfrm>
        </p:grpSpPr>
        <p:sp>
          <p:nvSpPr>
            <p:cNvPr id="1573" name="Google Shape;1573;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4" name="Google Shape;1574;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5" name="Google Shape;1575;p107"/>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6" name="Google Shape;1576;p107"/>
          <p:cNvGrpSpPr/>
          <p:nvPr/>
        </p:nvGrpSpPr>
        <p:grpSpPr>
          <a:xfrm flipH="1" rot="10800000">
            <a:off x="4677424" y="1811128"/>
            <a:ext cx="226938" cy="445069"/>
            <a:chOff x="5698139" y="2180119"/>
            <a:chExt cx="260998" cy="820404"/>
          </a:xfrm>
        </p:grpSpPr>
        <p:sp>
          <p:nvSpPr>
            <p:cNvPr id="1577" name="Google Shape;1577;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8" name="Google Shape;1578;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9" name="Google Shape;1579;p107"/>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0" name="Google Shape;1580;p107"/>
          <p:cNvGrpSpPr/>
          <p:nvPr/>
        </p:nvGrpSpPr>
        <p:grpSpPr>
          <a:xfrm>
            <a:off x="3677249" y="2972913"/>
            <a:ext cx="740333" cy="235524"/>
            <a:chOff x="1782310" y="2784872"/>
            <a:chExt cx="820404" cy="260998"/>
          </a:xfrm>
        </p:grpSpPr>
        <p:sp>
          <p:nvSpPr>
            <p:cNvPr id="1581" name="Google Shape;1581;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2" name="Google Shape;1582;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3" name="Google Shape;1583;p107"/>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07"/>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FFFFFF"/>
                </a:solidFill>
              </a:rPr>
              <a:t>FSF FLOW</a:t>
            </a:r>
            <a:endParaRPr sz="1200">
              <a:solidFill>
                <a:srgbClr val="FFFFFF"/>
              </a:solidFill>
            </a:endParaRPr>
          </a:p>
        </p:txBody>
      </p:sp>
      <p:sp>
        <p:nvSpPr>
          <p:cNvPr id="1585" name="Google Shape;1585;p107"/>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Frontend</a:t>
            </a:r>
            <a:endParaRPr sz="1200">
              <a:solidFill>
                <a:srgbClr val="FFFFFF"/>
              </a:solidFill>
            </a:endParaRPr>
          </a:p>
        </p:txBody>
      </p:sp>
      <p:sp>
        <p:nvSpPr>
          <p:cNvPr id="1586" name="Google Shape;1586;p107"/>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Backend</a:t>
            </a:r>
            <a:endParaRPr sz="1200">
              <a:solidFill>
                <a:srgbClr val="FFFFFF"/>
              </a:solidFill>
            </a:endParaRPr>
          </a:p>
        </p:txBody>
      </p:sp>
      <p:pic>
        <p:nvPicPr>
          <p:cNvPr id="1587" name="Google Shape;1587;p107"/>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88" name="Google Shape;1588;p107"/>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89" name="Google Shape;1589;p107"/>
          <p:cNvSpPr/>
          <p:nvPr/>
        </p:nvSpPr>
        <p:spPr>
          <a:xfrm>
            <a:off x="5919550" y="1047150"/>
            <a:ext cx="2917500" cy="849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FFFFFF"/>
                </a:solidFill>
                <a:latin typeface="Roboto"/>
                <a:ea typeface="Roboto"/>
                <a:cs typeface="Roboto"/>
                <a:sym typeface="Roboto"/>
              </a:rPr>
              <a:t>Full-stack development</a:t>
            </a:r>
            <a:r>
              <a:rPr lang="en" sz="1000">
                <a:solidFill>
                  <a:srgbClr val="FFFFFF"/>
                </a:solidFill>
                <a:latin typeface="Roboto"/>
                <a:ea typeface="Roboto"/>
                <a:cs typeface="Roboto"/>
                <a:sym typeface="Roboto"/>
              </a:rPr>
              <a:t> is the concept of building </a:t>
            </a:r>
            <a:r>
              <a:rPr b="1" i="1" lang="en" sz="1000">
                <a:solidFill>
                  <a:srgbClr val="FFFFFF"/>
                </a:solidFill>
                <a:latin typeface="Roboto"/>
                <a:ea typeface="Roboto"/>
                <a:cs typeface="Roboto"/>
                <a:sym typeface="Roboto"/>
              </a:rPr>
              <a:t>every</a:t>
            </a:r>
            <a:r>
              <a:rPr lang="en" sz="1000">
                <a:solidFill>
                  <a:srgbClr val="FFFFFF"/>
                </a:solidFill>
                <a:latin typeface="Roboto"/>
                <a:ea typeface="Roboto"/>
                <a:cs typeface="Roboto"/>
                <a:sym typeface="Roboto"/>
              </a:rPr>
              <a:t> aspect of the web application— from the visuals and interactions to the data transfer and processing.</a:t>
            </a:r>
            <a:endParaRPr sz="1000">
              <a:solidFill>
                <a:srgbClr val="FFFFFF"/>
              </a:solidFill>
              <a:latin typeface="Roboto"/>
              <a:ea typeface="Roboto"/>
              <a:cs typeface="Roboto"/>
              <a:sym typeface="Roboto"/>
            </a:endParaRPr>
          </a:p>
        </p:txBody>
      </p:sp>
      <p:pic>
        <p:nvPicPr>
          <p:cNvPr id="1590" name="Google Shape;1590;p107"/>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graphicFrame>
        <p:nvGraphicFramePr>
          <p:cNvPr id="1597" name="Google Shape;1597;p108"/>
          <p:cNvGraphicFramePr/>
          <p:nvPr/>
        </p:nvGraphicFramePr>
        <p:xfrm>
          <a:off x="463050" y="860550"/>
          <a:ext cx="3000000" cy="3000000"/>
        </p:xfrm>
        <a:graphic>
          <a:graphicData uri="http://schemas.openxmlformats.org/drawingml/2006/table">
            <a:tbl>
              <a:tblPr>
                <a:noFill/>
                <a:tableStyleId>{A7139E90-B4F3-4C00-83BD-CF10DC1219D9}</a:tableStyleId>
              </a:tblPr>
              <a:tblGrid>
                <a:gridCol w="2779175"/>
                <a:gridCol w="2779175"/>
                <a:gridCol w="2744000"/>
              </a:tblGrid>
              <a:tr h="266375">
                <a:tc>
                  <a:txBody>
                    <a:bodyPr/>
                    <a:lstStyle/>
                    <a:p>
                      <a:pPr indent="0" lvl="0" marL="0" rtl="0" algn="l">
                        <a:spcBef>
                          <a:spcPts val="0"/>
                        </a:spcBef>
                        <a:spcAft>
                          <a:spcPts val="0"/>
                        </a:spcAft>
                        <a:buNone/>
                      </a:pPr>
                      <a:r>
                        <a:rPr b="1" lang="en" sz="1000">
                          <a:solidFill>
                            <a:srgbClr val="FFFFFF"/>
                          </a:solidFill>
                        </a:rPr>
                        <a:t>The Browser</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b="1" lang="en" sz="1000">
                          <a:solidFill>
                            <a:srgbClr val="FFFFFF"/>
                          </a:solidFill>
                        </a:rPr>
                        <a:t>Dev Tools</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b="1" lang="en" sz="1000"/>
                        <a:t>Server Side</a:t>
                      </a:r>
                      <a:endParaRPr b="1"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lang="en" sz="1000"/>
                        <a:t>HTML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Heroku</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Templating engines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CSS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Sessions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JavaScript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GitHub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Writing tests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jQuery</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000">
                          <a:solidFill>
                            <a:srgbClr val="FFFFFF"/>
                          </a:solidFill>
                        </a:rPr>
                        <a:t>Databases</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sz="1000"/>
                        <a:t>Node.js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Bootstrap</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MySQL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Express.js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SEO</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MongoDB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Creating APIs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b="1" lang="en" sz="1000">
                          <a:solidFill>
                            <a:srgbClr val="FFFFFF"/>
                          </a:solidFill>
                        </a:rPr>
                        <a:t>API Interaction</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rowSpan="7">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t>MVC</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APIs (Consuming)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User authentication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JSON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ORM (Object-relational mapping)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AJAX</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b="1" lang="en" sz="1000">
                          <a:solidFill>
                            <a:schemeClr val="dk1"/>
                          </a:solidFill>
                        </a:rPr>
                        <a:t>CS Fundamentals </a:t>
                      </a:r>
                      <a:endParaRPr b="1"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lang="en" sz="1000"/>
                        <a:t>Real-time cloud database via Firebase</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Algorithms</a:t>
                      </a:r>
                      <a:endParaRPr sz="1000">
                        <a:solidFill>
                          <a:schemeClr val="dk1"/>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b="1" lang="en" sz="1000">
                          <a:solidFill>
                            <a:srgbClr val="FFFFFF"/>
                          </a:solidFill>
                        </a:rPr>
                        <a:t>Cutting-Edge Development</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vMerge="1"/>
                <a:tc>
                  <a:txBody>
                    <a:bodyPr/>
                    <a:lstStyle/>
                    <a:p>
                      <a:pPr indent="0" lvl="0" marL="0" rtl="0" algn="l">
                        <a:spcBef>
                          <a:spcPts val="0"/>
                        </a:spcBef>
                        <a:spcAft>
                          <a:spcPts val="0"/>
                        </a:spcAft>
                        <a:buNone/>
                      </a:pPr>
                      <a:r>
                        <a:rPr lang="en" sz="1000">
                          <a:solidFill>
                            <a:schemeClr val="dk1"/>
                          </a:solidFill>
                        </a:rPr>
                        <a:t>Design patterns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React.js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p1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Let’s Get Crackin’!</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Goals</a:t>
            </a:r>
            <a:endParaRPr/>
          </a:p>
        </p:txBody>
      </p:sp>
      <p:sp>
        <p:nvSpPr>
          <p:cNvPr id="1104" name="Google Shape;110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And w</a:t>
            </a:r>
            <a:r>
              <a:rPr lang="en"/>
              <a:t>hy do you want a new career?</a:t>
            </a:r>
            <a:endParaRPr/>
          </a:p>
        </p:txBody>
      </p:sp>
      <p:sp>
        <p:nvSpPr>
          <p:cNvPr id="1105" name="Google Shape;1105;p74"/>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
            </a:r>
            <a:r>
              <a:rPr b="1" lang="en"/>
              <a:t>challenge yourself</a:t>
            </a:r>
            <a:endParaRPr b="1"/>
          </a:p>
        </p:txBody>
      </p:sp>
      <p:sp>
        <p:nvSpPr>
          <p:cNvPr id="1106" name="Google Shape;1106;p74"/>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 </a:t>
            </a:r>
            <a:r>
              <a:rPr b="1" lang="en"/>
              <a:t>role model</a:t>
            </a:r>
            <a:r>
              <a:rPr lang="en"/>
              <a:t> to kids</a:t>
            </a:r>
            <a:endParaRPr/>
          </a:p>
        </p:txBody>
      </p:sp>
      <p:sp>
        <p:nvSpPr>
          <p:cNvPr id="1107" name="Google Shape;1107;p74"/>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attain </a:t>
            </a:r>
            <a:r>
              <a:rPr b="1" lang="en"/>
              <a:t>financial stability</a:t>
            </a:r>
            <a:endParaRPr b="1"/>
          </a:p>
        </p:txBody>
      </p:sp>
      <p:sp>
        <p:nvSpPr>
          <p:cNvPr id="1108" name="Google Shape;1108;p74"/>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obtain </a:t>
            </a:r>
            <a:r>
              <a:rPr b="1" lang="en"/>
              <a:t>financial freedom</a:t>
            </a:r>
            <a:endParaRPr b="1"/>
          </a:p>
        </p:txBody>
      </p:sp>
      <p:sp>
        <p:nvSpPr>
          <p:cNvPr id="1109" name="Google Shape;1109;p74"/>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able to </a:t>
            </a:r>
            <a:r>
              <a:rPr b="1" lang="en"/>
              <a:t>create</a:t>
            </a:r>
            <a:endParaRPr b="1"/>
          </a:p>
        </p:txBody>
      </p:sp>
      <p:sp>
        <p:nvSpPr>
          <p:cNvPr id="1110" name="Google Shape;1110;p74"/>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follow a </a:t>
            </a:r>
            <a:r>
              <a:rPr b="1" lang="en"/>
              <a:t>fascination</a:t>
            </a:r>
            <a:endParaRPr b="1"/>
          </a:p>
        </p:txBody>
      </p:sp>
      <p:sp>
        <p:nvSpPr>
          <p:cNvPr id="1111" name="Google Shape;1111;p74"/>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pursue a </a:t>
            </a:r>
            <a:r>
              <a:rPr b="1" lang="en"/>
              <a:t>dream</a:t>
            </a:r>
            <a:endParaRPr b="1"/>
          </a:p>
        </p:txBody>
      </p:sp>
      <p:sp>
        <p:nvSpPr>
          <p:cNvPr id="1112" name="Google Shape;1112;p74"/>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escape a </a:t>
            </a:r>
            <a:r>
              <a:rPr b="1" lang="en"/>
              <a:t>dead-end job</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pic>
        <p:nvPicPr>
          <p:cNvPr descr="http://cdn.osxdaily.com/wp-content/uploads/2013/02/better-looking-terminal-mac-os-x.jpg" id="1608" name="Google Shape;1608;p110"/>
          <p:cNvPicPr preferRelativeResize="0"/>
          <p:nvPr/>
        </p:nvPicPr>
        <p:blipFill rotWithShape="1">
          <a:blip r:embed="rId3">
            <a:alphaModFix/>
          </a:blip>
          <a:srcRect b="0" l="0" r="0" t="0"/>
          <a:stretch/>
        </p:blipFill>
        <p:spPr>
          <a:xfrm>
            <a:off x="433650" y="721775"/>
            <a:ext cx="5582500" cy="4006800"/>
          </a:xfrm>
          <a:prstGeom prst="rect">
            <a:avLst/>
          </a:prstGeom>
          <a:noFill/>
          <a:ln>
            <a:noFill/>
          </a:ln>
        </p:spPr>
      </p:pic>
      <p:sp>
        <p:nvSpPr>
          <p:cNvPr id="1609" name="Google Shape;1609;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Console/Terminal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11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Let’s Get Crackin’—Intro to Console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11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2" name="Google Shape;1622;p11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 minutes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Google Shape;1628;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29" name="Google Shape;1629;p11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 min</a:t>
            </a:r>
            <a:endParaRPr/>
          </a:p>
        </p:txBody>
      </p:sp>
      <p:sp>
        <p:nvSpPr>
          <p:cNvPr id="1630" name="Google Shape;1630;p113"/>
          <p:cNvSpPr txBox="1"/>
          <p:nvPr>
            <p:ph idx="1" type="subTitle"/>
          </p:nvPr>
        </p:nvSpPr>
        <p:spPr>
          <a:xfrm>
            <a:off x="0" y="675975"/>
            <a:ext cx="9144000" cy="157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Create a folder on your desktop named code. You’ll put all the code you write today inside that folder.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Best Practices:</a:t>
            </a:r>
            <a:endParaRPr/>
          </a:p>
          <a:p>
            <a:pPr indent="0" lvl="0" marL="0" rtl="0" algn="l">
              <a:spcBef>
                <a:spcPts val="0"/>
              </a:spcBef>
              <a:spcAft>
                <a:spcPts val="0"/>
              </a:spcAft>
              <a:buNone/>
            </a:pPr>
            <a:r>
              <a:t/>
            </a:r>
            <a:endParaRPr/>
          </a:p>
        </p:txBody>
      </p:sp>
      <p:sp>
        <p:nvSpPr>
          <p:cNvPr id="1631" name="Google Shape;1631;p113"/>
          <p:cNvSpPr/>
          <p:nvPr/>
        </p:nvSpPr>
        <p:spPr>
          <a:xfrm>
            <a:off x="1362456" y="1986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3"/>
          <p:cNvSpPr txBox="1"/>
          <p:nvPr>
            <p:ph idx="1" type="subTitle"/>
          </p:nvPr>
        </p:nvSpPr>
        <p:spPr>
          <a:xfrm>
            <a:off x="25" y="20052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Always use lowercase for folder and file names.</a:t>
            </a:r>
            <a:endParaRPr/>
          </a:p>
        </p:txBody>
      </p:sp>
      <p:pic>
        <p:nvPicPr>
          <p:cNvPr id="1633" name="Google Shape;1633;p113"/>
          <p:cNvPicPr preferRelativeResize="0"/>
          <p:nvPr/>
        </p:nvPicPr>
        <p:blipFill rotWithShape="1">
          <a:blip r:embed="rId3">
            <a:alphaModFix/>
          </a:blip>
          <a:srcRect b="1830" l="0" r="0" t="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3"/>
          <p:cNvSpPr txBox="1"/>
          <p:nvPr>
            <p:ph idx="2" type="subTitle"/>
          </p:nvPr>
        </p:nvSpPr>
        <p:spPr>
          <a:xfrm>
            <a:off x="25" y="268367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Never put spaces in folder and file names.</a:t>
            </a:r>
            <a:endParaRPr/>
          </a:p>
        </p:txBody>
      </p:sp>
      <p:pic>
        <p:nvPicPr>
          <p:cNvPr id="1636" name="Google Shape;1636;p113"/>
          <p:cNvPicPr preferRelativeResize="0"/>
          <p:nvPr/>
        </p:nvPicPr>
        <p:blipFill rotWithShape="1">
          <a:blip r:embed="rId3">
            <a:alphaModFix/>
          </a:blip>
          <a:srcRect b="1830" l="0" r="0" t="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3"/>
          <p:cNvSpPr txBox="1"/>
          <p:nvPr>
            <p:ph idx="3" type="subTitle"/>
          </p:nvPr>
        </p:nvSpPr>
        <p:spPr>
          <a:xfrm>
            <a:off x="25" y="33711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Use dashes to separate words in folder and file names.</a:t>
            </a:r>
            <a:endParaRPr/>
          </a:p>
        </p:txBody>
      </p:sp>
      <p:pic>
        <p:nvPicPr>
          <p:cNvPr id="1639" name="Google Shape;1639;p113"/>
          <p:cNvPicPr preferRelativeResize="0"/>
          <p:nvPr/>
        </p:nvPicPr>
        <p:blipFill rotWithShape="1">
          <a:blip r:embed="rId3">
            <a:alphaModFix/>
          </a:blip>
          <a:srcRect b="1830" l="0" r="0" t="1830"/>
          <a:stretch/>
        </p:blipFill>
        <p:spPr>
          <a:xfrm>
            <a:off x="429768" y="3365736"/>
            <a:ext cx="785567" cy="606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sp>
        <p:nvSpPr>
          <p:cNvPr id="1645" name="Google Shape;1645;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a:t>
            </a:r>
            <a:r>
              <a:rPr lang="en"/>
              <a:t>uggested Time: 12 minutes</a:t>
            </a:r>
            <a:endParaRPr/>
          </a:p>
        </p:txBody>
      </p:sp>
      <p:sp>
        <p:nvSpPr>
          <p:cNvPr id="1647" name="Google Shape;1647;p114"/>
          <p:cNvSpPr txBox="1"/>
          <p:nvPr>
            <p:ph idx="1" type="subTitle"/>
          </p:nvPr>
        </p:nvSpPr>
        <p:spPr>
          <a:xfrm>
            <a:off x="0" y="675975"/>
            <a:ext cx="9144000" cy="2332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From the Terminal/console and using only the command 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BONUS!</a:t>
            </a:r>
            <a:endParaRPr/>
          </a:p>
        </p:txBody>
      </p:sp>
      <p:sp>
        <p:nvSpPr>
          <p:cNvPr id="1648" name="Google Shape;1648;p114"/>
          <p:cNvSpPr/>
          <p:nvPr/>
        </p:nvSpPr>
        <p:spPr>
          <a:xfrm>
            <a:off x="1045025" y="1085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4"/>
          <p:cNvSpPr txBox="1"/>
          <p:nvPr>
            <p:ph idx="1" type="subTitle"/>
          </p:nvPr>
        </p:nvSpPr>
        <p:spPr>
          <a:xfrm>
            <a:off x="0" y="10991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0" name="Google Shape;1650;p114"/>
          <p:cNvSpPr/>
          <p:nvPr/>
        </p:nvSpPr>
        <p:spPr>
          <a:xfrm>
            <a:off x="1045200" y="1608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4"/>
          <p:cNvSpPr txBox="1"/>
          <p:nvPr>
            <p:ph idx="2" type="subTitle"/>
          </p:nvPr>
        </p:nvSpPr>
        <p:spPr>
          <a:xfrm>
            <a:off x="250" y="16217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4"/>
          <p:cNvSpPr txBox="1"/>
          <p:nvPr>
            <p:ph idx="3" type="subTitle"/>
          </p:nvPr>
        </p:nvSpPr>
        <p:spPr>
          <a:xfrm>
            <a:off x="0" y="214490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4"/>
          <p:cNvSpPr txBox="1"/>
          <p:nvPr>
            <p:ph idx="4" type="subTitle"/>
          </p:nvPr>
        </p:nvSpPr>
        <p:spPr>
          <a:xfrm>
            <a:off x="0" y="3037750"/>
            <a:ext cx="91686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4"/>
          <p:cNvSpPr txBox="1"/>
          <p:nvPr>
            <p:ph idx="5" type="subTitle"/>
          </p:nvPr>
        </p:nvSpPr>
        <p:spPr>
          <a:xfrm>
            <a:off x="-50" y="3560375"/>
            <a:ext cx="91686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b="1830" l="0" r="0" t="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b="1830" l="0" r="0" t="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b="1830" l="0" r="0" t="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b="1037" l="0" r="0" t="104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5">
            <a:alphaModFix/>
          </a:blip>
          <a:srcRect b="1390" l="0" r="0" t="1380"/>
          <a:stretch/>
        </p:blipFill>
        <p:spPr>
          <a:xfrm>
            <a:off x="429768" y="3566160"/>
            <a:ext cx="520980" cy="39319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 </a:t>
            </a:r>
            <a:r>
              <a:rPr lang="en"/>
              <a:t>Discuss with Neighbors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1670" name="Google Shape;1670;p1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7" name="Google Shape;1677;p1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Hello, HTML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2" name="Shape 1682"/>
        <p:cNvGrpSpPr/>
        <p:nvPr/>
      </p:nvGrpSpPr>
      <p:grpSpPr>
        <a:xfrm>
          <a:off x="0" y="0"/>
          <a:ext cx="0" cy="0"/>
          <a:chOff x="0" y="0"/>
          <a:chExt cx="0" cy="0"/>
        </a:xfrm>
      </p:grpSpPr>
      <p:pic>
        <p:nvPicPr>
          <p:cNvPr descr="http://www.99lime.com/_bak/topics/you-only-need-10-tags/assets/example3.jpg" id="1683" name="Google Shape;1683;p117"/>
          <p:cNvPicPr preferRelativeResize="0"/>
          <p:nvPr/>
        </p:nvPicPr>
        <p:blipFill rotWithShape="1">
          <a:blip r:embed="rId3">
            <a:alphaModFix/>
          </a:blip>
          <a:srcRect b="0" l="0" r="0" t="0"/>
          <a:stretch/>
        </p:blipFill>
        <p:spPr>
          <a:xfrm>
            <a:off x="4870314" y="939719"/>
            <a:ext cx="3582222" cy="3106015"/>
          </a:xfrm>
          <a:prstGeom prst="rect">
            <a:avLst/>
          </a:prstGeom>
          <a:noFill/>
          <a:ln>
            <a:noFill/>
          </a:ln>
        </p:spPr>
      </p:pic>
      <p:sp>
        <p:nvSpPr>
          <p:cNvPr id="1684" name="Google Shape;1684;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&lt;title&gt;Intro to HTML&lt;/title&gt;</a:t>
            </a:r>
            <a:endParaRPr/>
          </a:p>
        </p:txBody>
      </p:sp>
      <p:sp>
        <p:nvSpPr>
          <p:cNvPr id="1685" name="Google Shape;1685;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HTML5</a:t>
            </a:r>
            <a:endParaRPr/>
          </a:p>
        </p:txBody>
      </p:sp>
      <p:sp>
        <p:nvSpPr>
          <p:cNvPr id="1686" name="Google Shape;1686;p117"/>
          <p:cNvSpPr txBox="1"/>
          <p:nvPr>
            <p:ph idx="3" type="body"/>
          </p:nvPr>
        </p:nvSpPr>
        <p:spPr>
          <a:xfrm>
            <a:off x="175" y="1284250"/>
            <a:ext cx="4342500" cy="1901400"/>
          </a:xfrm>
          <a:prstGeom prst="rect">
            <a:avLst/>
          </a:prstGeom>
        </p:spPr>
        <p:txBody>
          <a:bodyPr anchorCtr="0" anchor="t" bIns="914400" lIns="457200" spcFirstLastPara="1" rIns="457200" wrap="square" tIns="0">
            <a:noAutofit/>
          </a:bodyPr>
          <a:lstStyle/>
          <a:p>
            <a:pPr indent="-205740" lvl="0" marL="320040" rtl="0" algn="l">
              <a:spcBef>
                <a:spcPts val="0"/>
              </a:spcBef>
              <a:spcAft>
                <a:spcPts val="0"/>
              </a:spcAft>
              <a:buSzPts val="1800"/>
              <a:buChar char="●"/>
            </a:pPr>
            <a:r>
              <a:rPr lang="en" sz="1800"/>
              <a:t>HTML is one of the three base languages behind every website.</a:t>
            </a:r>
            <a:endParaRPr sz="1800"/>
          </a:p>
          <a:p>
            <a:pPr indent="-205740" lvl="0" marL="320040" rtl="0" algn="l">
              <a:spcBef>
                <a:spcPts val="1000"/>
              </a:spcBef>
              <a:spcAft>
                <a:spcPts val="1000"/>
              </a:spcAft>
              <a:buSzPts val="1800"/>
              <a:buChar char="●"/>
            </a:pPr>
            <a:r>
              <a:rPr lang="en" sz="1800"/>
              <a:t>It defines all the basic content and a bit of formatting.</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0" name="Shape 1690"/>
        <p:cNvGrpSpPr/>
        <p:nvPr/>
      </p:nvGrpSpPr>
      <p:grpSpPr>
        <a:xfrm>
          <a:off x="0" y="0"/>
          <a:ext cx="0" cy="0"/>
          <a:chOff x="0" y="0"/>
          <a:chExt cx="0" cy="0"/>
        </a:xfrm>
      </p:grpSpPr>
      <p:sp>
        <p:nvSpPr>
          <p:cNvPr id="1691" name="Google Shape;1691;p11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93" name="Google Shape;1693;p11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p:nvPr>
            <p:ph idx="2" type="body"/>
          </p:nvPr>
        </p:nvSpPr>
        <p:spPr>
          <a:xfrm>
            <a:off x="0" y="889125"/>
            <a:ext cx="9144000" cy="3199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300"/>
              <a:t>In a new HTML file, create the basic structure of an HTML document and include the following in it:</a:t>
            </a:r>
            <a:endParaRPr b="1" sz="1300"/>
          </a:p>
          <a:p>
            <a:pPr indent="-173990" lvl="0" marL="320040" rtl="0" algn="l">
              <a:spcBef>
                <a:spcPts val="300"/>
              </a:spcBef>
              <a:spcAft>
                <a:spcPts val="0"/>
              </a:spcAft>
              <a:buSzPts val="1300"/>
              <a:buChar char="●"/>
            </a:pPr>
            <a:r>
              <a:rPr lang="en" sz="1300"/>
              <a:t>DOCTYPE declaration</a:t>
            </a:r>
            <a:endParaRPr sz="1300"/>
          </a:p>
          <a:p>
            <a:pPr indent="-173990" lvl="0" marL="320040" rtl="0" algn="l">
              <a:spcBef>
                <a:spcPts val="0"/>
              </a:spcBef>
              <a:spcAft>
                <a:spcPts val="0"/>
              </a:spcAft>
              <a:buSzPts val="1300"/>
              <a:buChar char="●"/>
            </a:pPr>
            <a:r>
              <a:rPr lang="en" sz="1300"/>
              <a:t>Head tag with a title tag</a:t>
            </a:r>
            <a:endParaRPr sz="1300"/>
          </a:p>
          <a:p>
            <a:pPr indent="-173990" lvl="0" marL="320040" rtl="0" algn="l">
              <a:spcBef>
                <a:spcPts val="0"/>
              </a:spcBef>
              <a:spcAft>
                <a:spcPts val="0"/>
              </a:spcAft>
              <a:buSzPts val="1300"/>
              <a:buChar char="●"/>
            </a:pPr>
            <a:r>
              <a:rPr lang="en" sz="1300"/>
              <a:t>H1 tag with a title of your choice</a:t>
            </a:r>
            <a:endParaRPr sz="1300"/>
          </a:p>
          <a:p>
            <a:pPr indent="-173990" lvl="0" marL="320040" rtl="0" algn="l">
              <a:spcBef>
                <a:spcPts val="0"/>
              </a:spcBef>
              <a:spcAft>
                <a:spcPts val="0"/>
              </a:spcAft>
              <a:buSzPts val="1300"/>
              <a:buChar char="●"/>
            </a:pPr>
            <a:r>
              <a:rPr lang="en" sz="1300"/>
              <a:t>An embedded image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Now add the following three links to your page:</a:t>
            </a:r>
            <a:endParaRPr b="1" sz="1300"/>
          </a:p>
          <a:p>
            <a:pPr indent="-173990" lvl="0" marL="320040" rtl="0" algn="l">
              <a:spcBef>
                <a:spcPts val="300"/>
              </a:spcBef>
              <a:spcAft>
                <a:spcPts val="0"/>
              </a:spcAft>
              <a:buSzPts val="1300"/>
              <a:buChar char="●"/>
            </a:pPr>
            <a:r>
              <a:rPr lang="en" sz="1300"/>
              <a:t>One link that has target="_blank" so that it opens a new tab when clicked</a:t>
            </a:r>
            <a:endParaRPr sz="1300"/>
          </a:p>
          <a:p>
            <a:pPr indent="-173990" lvl="0" marL="320040" rtl="0" algn="l">
              <a:spcBef>
                <a:spcPts val="0"/>
              </a:spcBef>
              <a:spcAft>
                <a:spcPts val="0"/>
              </a:spcAft>
              <a:buSzPts val="1300"/>
              <a:buChar char="●"/>
            </a:pPr>
            <a:r>
              <a:rPr lang="en" sz="1300"/>
              <a:t>One link that is bold</a:t>
            </a:r>
            <a:endParaRPr sz="1300"/>
          </a:p>
          <a:p>
            <a:pPr indent="-173990" lvl="0" marL="320040" rtl="0" algn="l">
              <a:spcBef>
                <a:spcPts val="0"/>
              </a:spcBef>
              <a:spcAft>
                <a:spcPts val="0"/>
              </a:spcAft>
              <a:buSzPts val="1300"/>
              <a:buChar char="●"/>
            </a:pPr>
            <a:r>
              <a:rPr lang="en" sz="1300"/>
              <a:t>One link that is only a placeholder (it goes nowhere)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BONUS!</a:t>
            </a:r>
            <a:endParaRPr b="1" sz="1300"/>
          </a:p>
          <a:p>
            <a:pPr indent="-173990" lvl="0" marL="320040" rtl="0" algn="l">
              <a:spcBef>
                <a:spcPts val="300"/>
              </a:spcBef>
              <a:spcAft>
                <a:spcPts val="0"/>
              </a:spcAft>
              <a:buSzPts val="1300"/>
              <a:buChar char="●"/>
            </a:pPr>
            <a:r>
              <a:rPr lang="en" sz="1300"/>
              <a:t>Create an ordered list of steps to make a sandwich</a:t>
            </a:r>
            <a:endParaRPr sz="1300"/>
          </a:p>
          <a:p>
            <a:pPr indent="-173990" lvl="0" marL="320040" rtl="0" algn="l">
              <a:spcBef>
                <a:spcPts val="0"/>
              </a:spcBef>
              <a:spcAft>
                <a:spcPts val="0"/>
              </a:spcAft>
              <a:buSzPts val="1300"/>
              <a:buChar char="●"/>
            </a:pPr>
            <a:r>
              <a:rPr lang="en" sz="1300"/>
              <a:t>Create an unordered list of five bands/musicians you like</a:t>
            </a:r>
            <a:endParaRPr sz="1300"/>
          </a:p>
          <a:p>
            <a:pPr indent="-173990" lvl="0" marL="320040" rtl="0" algn="l">
              <a:spcBef>
                <a:spcPts val="0"/>
              </a:spcBef>
              <a:spcAft>
                <a:spcPts val="0"/>
              </a:spcAft>
              <a:buSzPts val="1300"/>
              <a:buChar char="●"/>
            </a:pPr>
            <a:r>
              <a:rPr lang="en" sz="1300"/>
              <a:t>Create a table with two columns (animal class and animal name) and four rows of animals</a:t>
            </a:r>
            <a:endParaRPr sz="1300"/>
          </a:p>
          <a:p>
            <a:pPr indent="-173990" lvl="0" marL="320040" rtl="0" algn="l">
              <a:spcBef>
                <a:spcPts val="0"/>
              </a:spcBef>
              <a:spcAft>
                <a:spcPts val="0"/>
              </a:spcAft>
              <a:buSzPts val="1300"/>
              <a:buChar char="●"/>
            </a:pPr>
            <a:r>
              <a:rPr lang="en" sz="1300"/>
              <a:t>Use an alternate way of separating links without line breaks</a:t>
            </a:r>
            <a:endParaRPr sz="1300"/>
          </a:p>
          <a:p>
            <a:pPr indent="-173990" lvl="0" marL="320040" rtl="0" algn="l">
              <a:spcBef>
                <a:spcPts val="0"/>
              </a:spcBef>
              <a:spcAft>
                <a:spcPts val="0"/>
              </a:spcAft>
              <a:buSzPts val="1300"/>
              <a:buChar char="●"/>
            </a:pPr>
            <a:r>
              <a:rPr lang="en" sz="1300"/>
              <a:t>Embed a YouTube video of your favorite band/musician</a:t>
            </a:r>
            <a:endParaRPr sz="1300"/>
          </a:p>
          <a:p>
            <a:pPr indent="0" lvl="0" marL="0" rtl="0" algn="l">
              <a:spcBef>
                <a:spcPts val="300"/>
              </a:spcBef>
              <a:spcAft>
                <a:spcPts val="0"/>
              </a:spcAft>
              <a:buNone/>
            </a:pPr>
            <a:r>
              <a:t/>
            </a:r>
            <a:endParaRPr sz="1300"/>
          </a:p>
          <a:p>
            <a:pPr indent="0" lvl="0" marL="0" rtl="0" algn="l">
              <a:spcBef>
                <a:spcPts val="300"/>
              </a:spcBef>
              <a:spcAft>
                <a:spcPts val="300"/>
              </a:spcAft>
              <a:buNone/>
            </a:pPr>
            <a:r>
              <a:t/>
            </a:r>
            <a:endParaRPr sz="1300"/>
          </a:p>
        </p:txBody>
      </p:sp>
      <p:sp>
        <p:nvSpPr>
          <p:cNvPr id="1701" name="Google Shape;1701;p11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5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75"/>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Yo</a:t>
            </a:r>
            <a:r>
              <a:rPr b="1" lang="en" sz="3000"/>
              <a:t>ur Goal = Our Goal</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As instructors, we take your goals very, very seriously.</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pic>
        <p:nvPicPr>
          <p:cNvPr id="1707" name="Google Shape;1707;p120"/>
          <p:cNvPicPr preferRelativeResize="0"/>
          <p:nvPr/>
        </p:nvPicPr>
        <p:blipFill rotWithShape="1">
          <a:blip r:embed="rId3">
            <a:alphaModFix/>
          </a:blip>
          <a:srcRect b="0" l="0" r="0" t="0"/>
          <a:stretch/>
        </p:blipFill>
        <p:spPr>
          <a:xfrm>
            <a:off x="452188" y="1183050"/>
            <a:ext cx="6257925" cy="3550360"/>
          </a:xfrm>
          <a:prstGeom prst="rect">
            <a:avLst/>
          </a:prstGeom>
          <a:noFill/>
          <a:ln>
            <a:noFill/>
          </a:ln>
        </p:spPr>
      </p:pic>
      <p:sp>
        <p:nvSpPr>
          <p:cNvPr id="1708" name="Google Shape;1708;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YouTube Video Walkthrough</a:t>
            </a:r>
            <a:endParaRPr/>
          </a:p>
        </p:txBody>
      </p:sp>
      <p:sp>
        <p:nvSpPr>
          <p:cNvPr id="1709" name="Google Shape;1709;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Watch the </a:t>
            </a:r>
            <a:r>
              <a:rPr lang="en" u="sng">
                <a:solidFill>
                  <a:schemeClr val="hlink"/>
                </a:solidFill>
                <a:hlinkClick r:id="rId4"/>
              </a:rPr>
              <a:t>walkthrough video</a:t>
            </a:r>
            <a:r>
              <a:rPr lang="en"/>
              <a:t>:</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indent="0" lvl="0" marL="0" rtl="0" algn="l">
              <a:spcBef>
                <a:spcPts val="0"/>
              </a:spcBef>
              <a:spcAft>
                <a:spcPts val="0"/>
              </a:spcAft>
              <a:buNone/>
            </a:pPr>
            <a:r>
              <a:t/>
            </a:r>
            <a:endParaRPr/>
          </a:p>
        </p:txBody>
      </p:sp>
      <p:sp>
        <p:nvSpPr>
          <p:cNvPr id="1716" name="Google Shape;1716;p121"/>
          <p:cNvSpPr txBox="1"/>
          <p:nvPr>
            <p:ph idx="1" type="subTitle"/>
          </p:nvPr>
        </p:nvSpPr>
        <p:spPr>
          <a:xfrm>
            <a:off x="3025575" y="2206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1" name="Shape 1721"/>
        <p:cNvGrpSpPr/>
        <p:nvPr/>
      </p:nvGrpSpPr>
      <p:grpSpPr>
        <a:xfrm>
          <a:off x="0" y="0"/>
          <a:ext cx="0" cy="0"/>
          <a:chOff x="0" y="0"/>
          <a:chExt cx="0" cy="0"/>
        </a:xfrm>
      </p:grpSpPr>
      <p:sp>
        <p:nvSpPr>
          <p:cNvPr id="1722" name="Google Shape;1722;p12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Next Class</a:t>
            </a:r>
            <a:endParaRPr/>
          </a:p>
        </p:txBody>
      </p:sp>
      <p:sp>
        <p:nvSpPr>
          <p:cNvPr id="1723" name="Google Shape;1723;p12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600"/>
              <a:t>Homework Assignment</a:t>
            </a:r>
            <a:endParaRPr sz="3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Homework Activity </a:t>
            </a:r>
            <a:endParaRPr/>
          </a:p>
        </p:txBody>
      </p:sp>
      <p:sp>
        <p:nvSpPr>
          <p:cNvPr id="1730" name="Google Shape;1730;p12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Due Date: </a:t>
            </a:r>
            <a:r>
              <a:rPr lang="en"/>
              <a:t>Next Class</a:t>
            </a:r>
            <a:endParaRPr/>
          </a:p>
        </p:txBody>
      </p:sp>
      <p:sp>
        <p:nvSpPr>
          <p:cNvPr id="1731" name="Google Shape;1731;p123"/>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123"/>
          <p:cNvGrpSpPr/>
          <p:nvPr/>
        </p:nvGrpSpPr>
        <p:grpSpPr>
          <a:xfrm>
            <a:off x="457200" y="1771525"/>
            <a:ext cx="776889" cy="621300"/>
            <a:chOff x="457200" y="1378813"/>
            <a:chExt cx="776889" cy="621300"/>
          </a:xfrm>
        </p:grpSpPr>
        <p:sp>
          <p:nvSpPr>
            <p:cNvPr id="1736" name="Google Shape;1736;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123"/>
          <p:cNvGrpSpPr/>
          <p:nvPr/>
        </p:nvGrpSpPr>
        <p:grpSpPr>
          <a:xfrm>
            <a:off x="457200" y="2616650"/>
            <a:ext cx="776889" cy="621300"/>
            <a:chOff x="457200" y="1378813"/>
            <a:chExt cx="776889" cy="621300"/>
          </a:xfrm>
        </p:grpSpPr>
        <p:sp>
          <p:nvSpPr>
            <p:cNvPr id="1739" name="Google Shape;1739;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1" name="Google Shape;1741;p123"/>
          <p:cNvSpPr txBox="1"/>
          <p:nvPr>
            <p:ph idx="1" type="subTitle"/>
          </p:nvPr>
        </p:nvSpPr>
        <p:spPr>
          <a:xfrm>
            <a:off x="-12300" y="9408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Figure out where the GitHub repo is for our class. </a:t>
            </a:r>
            <a:endParaRPr/>
          </a:p>
        </p:txBody>
      </p:sp>
      <p:sp>
        <p:nvSpPr>
          <p:cNvPr id="1742" name="Google Shape;1742;p123"/>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23"/>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23"/>
          <p:cNvSpPr txBox="1"/>
          <p:nvPr>
            <p:ph idx="2" type="subTitle"/>
          </p:nvPr>
        </p:nvSpPr>
        <p:spPr>
          <a:xfrm>
            <a:off x="-12300" y="17763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Terminal example from today’s class. </a:t>
            </a:r>
            <a:endParaRPr/>
          </a:p>
        </p:txBody>
      </p:sp>
      <p:sp>
        <p:nvSpPr>
          <p:cNvPr id="1745" name="Google Shape;1745;p123"/>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HTML example from today’s class. </a:t>
            </a:r>
            <a:br>
              <a:rPr lang="en"/>
            </a:br>
            <a:r>
              <a:rPr lang="en"/>
              <a:t>(Watch the </a:t>
            </a:r>
            <a:r>
              <a:rPr lang="en" u="sng">
                <a:solidFill>
                  <a:schemeClr val="hlink"/>
                </a:solidFill>
                <a:hlinkClick r:id="rId3"/>
              </a:rPr>
              <a:t>walkthrough video</a:t>
            </a:r>
            <a:r>
              <a:rPr lang="en"/>
              <a:t> if you feel a bit lost.)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Team</a:t>
            </a:r>
            <a:r>
              <a:rPr lang="en"/>
              <a:t> Promise</a:t>
            </a:r>
            <a:endParaRPr/>
          </a:p>
        </p:txBody>
      </p:sp>
      <p:sp>
        <p:nvSpPr>
          <p:cNvPr id="1125" name="Google Shape;1125;p76"/>
          <p:cNvSpPr txBox="1"/>
          <p:nvPr>
            <p:ph idx="1" type="subTitle"/>
          </p:nvPr>
        </p:nvSpPr>
        <p:spPr>
          <a:xfrm>
            <a:off x="0" y="675975"/>
            <a:ext cx="9307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If you’re willing to put in the time and take our advice, we’re here to help you 100% of the way. </a:t>
            </a:r>
            <a:endParaRPr sz="1600"/>
          </a:p>
        </p:txBody>
      </p:sp>
      <p:sp>
        <p:nvSpPr>
          <p:cNvPr id="1126" name="Google Shape;1126;p76"/>
          <p:cNvSpPr txBox="1"/>
          <p:nvPr>
            <p:ph idx="3" type="body"/>
          </p:nvPr>
        </p:nvSpPr>
        <p:spPr>
          <a:xfrm>
            <a:off x="175" y="1250650"/>
            <a:ext cx="3185700" cy="3656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600"/>
              <a:t>This goes for everyone working on this program:</a:t>
            </a:r>
            <a:endParaRPr sz="1600"/>
          </a:p>
          <a:p>
            <a:pPr indent="-193040" lvl="0" marL="320040" rtl="0" algn="l">
              <a:spcBef>
                <a:spcPts val="800"/>
              </a:spcBef>
              <a:spcAft>
                <a:spcPts val="0"/>
              </a:spcAft>
              <a:buSzPts val="1600"/>
              <a:buChar char="●"/>
            </a:pPr>
            <a:r>
              <a:rPr lang="en" sz="1600"/>
              <a:t>Instructors</a:t>
            </a:r>
            <a:endParaRPr sz="1600"/>
          </a:p>
          <a:p>
            <a:pPr indent="-193040" lvl="0" marL="320040" rtl="0" algn="l">
              <a:spcBef>
                <a:spcPts val="1000"/>
              </a:spcBef>
              <a:spcAft>
                <a:spcPts val="0"/>
              </a:spcAft>
              <a:buSzPts val="1600"/>
              <a:buChar char="●"/>
            </a:pPr>
            <a:r>
              <a:rPr lang="en" sz="1600"/>
              <a:t>TAs </a:t>
            </a:r>
            <a:endParaRPr sz="1600"/>
          </a:p>
          <a:p>
            <a:pPr indent="-193040" lvl="0" marL="320040" rtl="0" algn="l">
              <a:spcBef>
                <a:spcPts val="1000"/>
              </a:spcBef>
              <a:spcAft>
                <a:spcPts val="0"/>
              </a:spcAft>
              <a:buSzPts val="1600"/>
              <a:buChar char="●"/>
            </a:pPr>
            <a:r>
              <a:rPr lang="en" sz="1600"/>
              <a:t>Student Success Team</a:t>
            </a:r>
            <a:endParaRPr sz="1600"/>
          </a:p>
          <a:p>
            <a:pPr indent="-193040" lvl="0" marL="320040" rtl="0" algn="l">
              <a:spcBef>
                <a:spcPts val="1000"/>
              </a:spcBef>
              <a:spcAft>
                <a:spcPts val="0"/>
              </a:spcAft>
              <a:buSzPts val="1600"/>
              <a:buChar char="●"/>
            </a:pPr>
            <a:r>
              <a:rPr lang="en" sz="1600"/>
              <a:t>Career coaches</a:t>
            </a:r>
            <a:endParaRPr sz="1600"/>
          </a:p>
          <a:p>
            <a:pPr indent="-193040" lvl="0" marL="320040" rtl="0" algn="l">
              <a:spcBef>
                <a:spcPts val="1000"/>
              </a:spcBef>
              <a:spcAft>
                <a:spcPts val="1000"/>
              </a:spcAft>
              <a:buSzPts val="1600"/>
              <a:buChar char="●"/>
            </a:pPr>
            <a:r>
              <a:rPr lang="en" sz="1600"/>
              <a:t>Everyone else!</a:t>
            </a:r>
            <a:endParaRPr sz="1600"/>
          </a:p>
        </p:txBody>
      </p:sp>
      <p:pic>
        <p:nvPicPr>
          <p:cNvPr id="1127" name="Google Shape;1127;p76"/>
          <p:cNvPicPr preferRelativeResize="0"/>
          <p:nvPr/>
        </p:nvPicPr>
        <p:blipFill>
          <a:blip r:embed="rId3">
            <a:alphaModFix/>
          </a:blip>
          <a:stretch>
            <a:fillRect/>
          </a:stretch>
        </p:blipFill>
        <p:spPr>
          <a:xfrm>
            <a:off x="2900966" y="1250650"/>
            <a:ext cx="5922658" cy="333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77"/>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t>But Remember:</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Nothing good comes easily.</a:t>
            </a:r>
            <a:endParaRPr sz="30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7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Keys to Success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pic>
        <p:nvPicPr>
          <p:cNvPr id="1144" name="Google Shape;1144;p79"/>
          <p:cNvPicPr preferRelativeResize="0"/>
          <p:nvPr/>
        </p:nvPicPr>
        <p:blipFill>
          <a:blip r:embed="rId3">
            <a:alphaModFix/>
          </a:blip>
          <a:stretch>
            <a:fillRect/>
          </a:stretch>
        </p:blipFill>
        <p:spPr>
          <a:xfrm>
            <a:off x="-12300" y="0"/>
            <a:ext cx="9144005" cy="5143500"/>
          </a:xfrm>
          <a:prstGeom prst="rect">
            <a:avLst/>
          </a:prstGeom>
          <a:noFill/>
          <a:ln>
            <a:noFill/>
          </a:ln>
        </p:spPr>
      </p:pic>
      <p:sp>
        <p:nvSpPr>
          <p:cNvPr id="1145" name="Google Shape;1145;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Don’t Be This Person:</a:t>
            </a:r>
            <a:endParaRPr/>
          </a:p>
        </p:txBody>
      </p:sp>
      <p:cxnSp>
        <p:nvCxnSpPr>
          <p:cNvPr id="1146" name="Google Shape;1146;p79"/>
          <p:cNvCxnSpPr/>
          <p:nvPr/>
        </p:nvCxnSpPr>
        <p:spPr>
          <a:xfrm>
            <a:off x="274375" y="640080"/>
            <a:ext cx="8595600" cy="102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